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61" r:id="rId2"/>
    <p:sldId id="287" r:id="rId3"/>
    <p:sldId id="311" r:id="rId4"/>
    <p:sldId id="315" r:id="rId5"/>
    <p:sldId id="316" r:id="rId6"/>
    <p:sldId id="289" r:id="rId7"/>
    <p:sldId id="288" r:id="rId8"/>
    <p:sldId id="312" r:id="rId9"/>
    <p:sldId id="313" r:id="rId10"/>
    <p:sldId id="290" r:id="rId11"/>
    <p:sldId id="292" r:id="rId12"/>
    <p:sldId id="314" r:id="rId13"/>
    <p:sldId id="294" r:id="rId14"/>
    <p:sldId id="295" r:id="rId15"/>
    <p:sldId id="317" r:id="rId16"/>
    <p:sldId id="319" r:id="rId17"/>
    <p:sldId id="271" r:id="rId18"/>
    <p:sldId id="318" r:id="rId19"/>
    <p:sldId id="262" r:id="rId20"/>
    <p:sldId id="263" r:id="rId21"/>
    <p:sldId id="284" r:id="rId22"/>
    <p:sldId id="264" r:id="rId23"/>
    <p:sldId id="272" r:id="rId24"/>
    <p:sldId id="273" r:id="rId25"/>
    <p:sldId id="275" r:id="rId26"/>
    <p:sldId id="274" r:id="rId27"/>
    <p:sldId id="265" r:id="rId28"/>
    <p:sldId id="266" r:id="rId29"/>
    <p:sldId id="286" r:id="rId30"/>
    <p:sldId id="282" r:id="rId31"/>
    <p:sldId id="277" r:id="rId32"/>
    <p:sldId id="281" r:id="rId33"/>
    <p:sldId id="283" r:id="rId34"/>
    <p:sldId id="309" r:id="rId35"/>
    <p:sldId id="305" r:id="rId36"/>
    <p:sldId id="302" r:id="rId37"/>
    <p:sldId id="303" r:id="rId38"/>
    <p:sldId id="310" r:id="rId39"/>
    <p:sldId id="296" r:id="rId40"/>
    <p:sldId id="320" r:id="rId41"/>
    <p:sldId id="298" r:id="rId42"/>
    <p:sldId id="299"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99" autoAdjust="0"/>
    <p:restoredTop sz="94706" autoAdjust="0"/>
  </p:normalViewPr>
  <p:slideViewPr>
    <p:cSldViewPr snapToGrid="0">
      <p:cViewPr varScale="1">
        <p:scale>
          <a:sx n="86" d="100"/>
          <a:sy n="86" d="100"/>
        </p:scale>
        <p:origin x="984" y="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3A5C3-5FD4-4380-9619-AFDED90C36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739D213-647E-4F72-9700-A893963755D0}">
      <dgm:prSet phldrT="[Text]"/>
      <dgm:spPr/>
      <dgm:t>
        <a:bodyPr/>
        <a:lstStyle/>
        <a:p>
          <a:r>
            <a:rPr lang="en-US" b="0" dirty="0"/>
            <a:t>Problem Statement</a:t>
          </a:r>
        </a:p>
      </dgm:t>
    </dgm:pt>
    <dgm:pt modelId="{33BA3AE4-CAE9-4588-9FA9-6AA1D4ECB4BC}" type="parTrans" cxnId="{9DD30774-19E4-48C4-BB8E-FD068BA25DC4}">
      <dgm:prSet/>
      <dgm:spPr/>
      <dgm:t>
        <a:bodyPr/>
        <a:lstStyle/>
        <a:p>
          <a:endParaRPr lang="en-US"/>
        </a:p>
      </dgm:t>
    </dgm:pt>
    <dgm:pt modelId="{0C9FD378-277A-47C8-9BEE-3933429CAE80}" type="sibTrans" cxnId="{9DD30774-19E4-48C4-BB8E-FD068BA25DC4}">
      <dgm:prSet/>
      <dgm:spPr/>
      <dgm:t>
        <a:bodyPr/>
        <a:lstStyle/>
        <a:p>
          <a:endParaRPr lang="en-US"/>
        </a:p>
      </dgm:t>
    </dgm:pt>
    <dgm:pt modelId="{247329B9-CAFF-4F7D-BF6F-36591FAF0F4C}">
      <dgm:prSet phldrT="[Text]"/>
      <dgm:spPr/>
      <dgm:t>
        <a:bodyPr/>
        <a:lstStyle/>
        <a:p>
          <a:r>
            <a:rPr lang="en-US" dirty="0">
              <a:latin typeface="+mn-lt"/>
            </a:rPr>
            <a:t>Related work</a:t>
          </a:r>
        </a:p>
      </dgm:t>
    </dgm:pt>
    <dgm:pt modelId="{C667FB21-5069-44E6-9FCD-932F8B404043}" type="parTrans" cxnId="{9E669E40-B17F-4A1B-B753-4F04A119CD29}">
      <dgm:prSet/>
      <dgm:spPr/>
      <dgm:t>
        <a:bodyPr/>
        <a:lstStyle/>
        <a:p>
          <a:endParaRPr lang="en-US"/>
        </a:p>
      </dgm:t>
    </dgm:pt>
    <dgm:pt modelId="{5E275034-051E-46AD-9100-74FA52F7A270}" type="sibTrans" cxnId="{9E669E40-B17F-4A1B-B753-4F04A119CD29}">
      <dgm:prSet/>
      <dgm:spPr/>
      <dgm:t>
        <a:bodyPr/>
        <a:lstStyle/>
        <a:p>
          <a:endParaRPr lang="en-US"/>
        </a:p>
      </dgm:t>
    </dgm:pt>
    <dgm:pt modelId="{89F2E36D-D6B8-4DCC-A221-7312862D0257}">
      <dgm:prSet phldrT="[Text]"/>
      <dgm:spPr/>
      <dgm:t>
        <a:bodyPr/>
        <a:lstStyle/>
        <a:p>
          <a:r>
            <a:rPr lang="en-US" dirty="0"/>
            <a:t>Proposed Model</a:t>
          </a:r>
        </a:p>
      </dgm:t>
    </dgm:pt>
    <dgm:pt modelId="{6F40EA7A-F5FD-45DF-8117-D53863388FFF}" type="parTrans" cxnId="{F27F51F6-C995-4E34-956A-64829754CE7D}">
      <dgm:prSet/>
      <dgm:spPr/>
      <dgm:t>
        <a:bodyPr/>
        <a:lstStyle/>
        <a:p>
          <a:endParaRPr lang="en-US"/>
        </a:p>
      </dgm:t>
    </dgm:pt>
    <dgm:pt modelId="{E22CD9BA-991B-48DF-9B88-14B9A13BDD95}" type="sibTrans" cxnId="{F27F51F6-C995-4E34-956A-64829754CE7D}">
      <dgm:prSet/>
      <dgm:spPr/>
      <dgm:t>
        <a:bodyPr/>
        <a:lstStyle/>
        <a:p>
          <a:endParaRPr lang="en-US"/>
        </a:p>
      </dgm:t>
    </dgm:pt>
    <dgm:pt modelId="{2EDED7B5-AB4B-47C6-8CD9-7F838F969572}">
      <dgm:prSet/>
      <dgm:spPr/>
      <dgm:t>
        <a:bodyPr/>
        <a:lstStyle/>
        <a:p>
          <a:r>
            <a:rPr lang="en-US" dirty="0"/>
            <a:t>Data set</a:t>
          </a:r>
        </a:p>
      </dgm:t>
    </dgm:pt>
    <dgm:pt modelId="{047D9E72-4F60-4D08-9164-3114EBB8A231}" type="parTrans" cxnId="{2DC4745A-3AE9-49C6-97C3-850335B835E6}">
      <dgm:prSet/>
      <dgm:spPr/>
      <dgm:t>
        <a:bodyPr/>
        <a:lstStyle/>
        <a:p>
          <a:endParaRPr lang="en-US"/>
        </a:p>
      </dgm:t>
    </dgm:pt>
    <dgm:pt modelId="{7457A7D8-9085-4C65-A56C-1E11D27892BF}" type="sibTrans" cxnId="{2DC4745A-3AE9-49C6-97C3-850335B835E6}">
      <dgm:prSet/>
      <dgm:spPr/>
      <dgm:t>
        <a:bodyPr/>
        <a:lstStyle/>
        <a:p>
          <a:endParaRPr lang="en-US"/>
        </a:p>
      </dgm:t>
    </dgm:pt>
    <dgm:pt modelId="{EE99E462-26D4-4AD5-855F-37B66824CEF5}">
      <dgm:prSet phldrT="[Text]"/>
      <dgm:spPr/>
      <dgm:t>
        <a:bodyPr/>
        <a:lstStyle/>
        <a:p>
          <a:r>
            <a:rPr lang="en-US" b="0" dirty="0"/>
            <a:t>Introduction</a:t>
          </a:r>
        </a:p>
      </dgm:t>
    </dgm:pt>
    <dgm:pt modelId="{C21E72CE-4FF0-437C-9BA7-DA0CAE6C561C}" type="parTrans" cxnId="{F1DB1E96-11A5-44B6-ABCF-886883FFF55B}">
      <dgm:prSet/>
      <dgm:spPr/>
      <dgm:t>
        <a:bodyPr/>
        <a:lstStyle/>
        <a:p>
          <a:endParaRPr lang="en-US"/>
        </a:p>
      </dgm:t>
    </dgm:pt>
    <dgm:pt modelId="{70FB8A14-8CED-48EC-B618-3CC83D3A6CF5}" type="sibTrans" cxnId="{F1DB1E96-11A5-44B6-ABCF-886883FFF55B}">
      <dgm:prSet/>
      <dgm:spPr/>
      <dgm:t>
        <a:bodyPr/>
        <a:lstStyle/>
        <a:p>
          <a:endParaRPr lang="en-US"/>
        </a:p>
      </dgm:t>
    </dgm:pt>
    <dgm:pt modelId="{F12945D4-AF1E-44BD-B757-3D6256383869}" type="pres">
      <dgm:prSet presAssocID="{0EF3A5C3-5FD4-4380-9619-AFDED90C36D2}" presName="Name0" presStyleCnt="0">
        <dgm:presLayoutVars>
          <dgm:chMax val="7"/>
          <dgm:chPref val="7"/>
          <dgm:dir/>
        </dgm:presLayoutVars>
      </dgm:prSet>
      <dgm:spPr/>
    </dgm:pt>
    <dgm:pt modelId="{CE1C2BB2-CA41-41B7-8F15-47B0FD22DDB9}" type="pres">
      <dgm:prSet presAssocID="{0EF3A5C3-5FD4-4380-9619-AFDED90C36D2}" presName="Name1" presStyleCnt="0"/>
      <dgm:spPr/>
    </dgm:pt>
    <dgm:pt modelId="{A640416D-EA02-464F-BF0D-45AEC80E4DA5}" type="pres">
      <dgm:prSet presAssocID="{0EF3A5C3-5FD4-4380-9619-AFDED90C36D2}" presName="cycle" presStyleCnt="0"/>
      <dgm:spPr/>
    </dgm:pt>
    <dgm:pt modelId="{3AD7D5E9-8DC7-48D3-8822-D293BE4A6859}" type="pres">
      <dgm:prSet presAssocID="{0EF3A5C3-5FD4-4380-9619-AFDED90C36D2}" presName="srcNode" presStyleLbl="node1" presStyleIdx="0" presStyleCnt="5"/>
      <dgm:spPr/>
    </dgm:pt>
    <dgm:pt modelId="{3C1BB17A-60C4-48AC-8BE3-6B98EB908E61}" type="pres">
      <dgm:prSet presAssocID="{0EF3A5C3-5FD4-4380-9619-AFDED90C36D2}" presName="conn" presStyleLbl="parChTrans1D2" presStyleIdx="0" presStyleCnt="1"/>
      <dgm:spPr/>
    </dgm:pt>
    <dgm:pt modelId="{850E4178-40E6-4089-BDBB-CCF99363C019}" type="pres">
      <dgm:prSet presAssocID="{0EF3A5C3-5FD4-4380-9619-AFDED90C36D2}" presName="extraNode" presStyleLbl="node1" presStyleIdx="0" presStyleCnt="5"/>
      <dgm:spPr/>
    </dgm:pt>
    <dgm:pt modelId="{220E4F94-90A3-4C69-8192-D53D3E471F1F}" type="pres">
      <dgm:prSet presAssocID="{0EF3A5C3-5FD4-4380-9619-AFDED90C36D2}" presName="dstNode" presStyleLbl="node1" presStyleIdx="0" presStyleCnt="5"/>
      <dgm:spPr/>
    </dgm:pt>
    <dgm:pt modelId="{8DE610F7-B435-440B-BF63-1186447D53ED}" type="pres">
      <dgm:prSet presAssocID="{EE99E462-26D4-4AD5-855F-37B66824CEF5}" presName="text_1" presStyleLbl="node1" presStyleIdx="0" presStyleCnt="5">
        <dgm:presLayoutVars>
          <dgm:bulletEnabled val="1"/>
        </dgm:presLayoutVars>
      </dgm:prSet>
      <dgm:spPr/>
    </dgm:pt>
    <dgm:pt modelId="{5B28A3AB-454E-451F-B220-B216EDDD6AFF}" type="pres">
      <dgm:prSet presAssocID="{EE99E462-26D4-4AD5-855F-37B66824CEF5}" presName="accent_1" presStyleCnt="0"/>
      <dgm:spPr/>
    </dgm:pt>
    <dgm:pt modelId="{6A84586D-7333-4B8B-BD0A-52FA279DCFCB}" type="pres">
      <dgm:prSet presAssocID="{EE99E462-26D4-4AD5-855F-37B66824CEF5}" presName="accentRepeatNode" presStyleLbl="solidFgAcc1" presStyleIdx="0" presStyleCnt="5"/>
      <dgm:spPr/>
    </dgm:pt>
    <dgm:pt modelId="{6B4F2175-7933-42E0-BA0F-D28FB8C4868C}" type="pres">
      <dgm:prSet presAssocID="{F739D213-647E-4F72-9700-A893963755D0}" presName="text_2" presStyleLbl="node1" presStyleIdx="1" presStyleCnt="5">
        <dgm:presLayoutVars>
          <dgm:bulletEnabled val="1"/>
        </dgm:presLayoutVars>
      </dgm:prSet>
      <dgm:spPr/>
    </dgm:pt>
    <dgm:pt modelId="{D32CCF09-21B1-4297-91DD-B7356E263A1B}" type="pres">
      <dgm:prSet presAssocID="{F739D213-647E-4F72-9700-A893963755D0}" presName="accent_2" presStyleCnt="0"/>
      <dgm:spPr/>
    </dgm:pt>
    <dgm:pt modelId="{CF027B14-0451-46CD-AB8B-B3A59EF39EAA}" type="pres">
      <dgm:prSet presAssocID="{F739D213-647E-4F72-9700-A893963755D0}" presName="accentRepeatNode" presStyleLbl="solidFgAcc1" presStyleIdx="1" presStyleCnt="5"/>
      <dgm:spPr/>
    </dgm:pt>
    <dgm:pt modelId="{033629F3-ABB8-402A-AF9F-52FDC6A3E77C}" type="pres">
      <dgm:prSet presAssocID="{247329B9-CAFF-4F7D-BF6F-36591FAF0F4C}" presName="text_3" presStyleLbl="node1" presStyleIdx="2" presStyleCnt="5">
        <dgm:presLayoutVars>
          <dgm:bulletEnabled val="1"/>
        </dgm:presLayoutVars>
      </dgm:prSet>
      <dgm:spPr/>
    </dgm:pt>
    <dgm:pt modelId="{F260AF25-59E5-465C-A04F-08AEA643E074}" type="pres">
      <dgm:prSet presAssocID="{247329B9-CAFF-4F7D-BF6F-36591FAF0F4C}" presName="accent_3" presStyleCnt="0"/>
      <dgm:spPr/>
    </dgm:pt>
    <dgm:pt modelId="{A98BF7AF-9BE1-42FB-8845-D1259A89B33F}" type="pres">
      <dgm:prSet presAssocID="{247329B9-CAFF-4F7D-BF6F-36591FAF0F4C}" presName="accentRepeatNode" presStyleLbl="solidFgAcc1" presStyleIdx="2" presStyleCnt="5"/>
      <dgm:spPr/>
    </dgm:pt>
    <dgm:pt modelId="{079B85C8-1D74-4099-8003-EB0E6D07FC34}" type="pres">
      <dgm:prSet presAssocID="{89F2E36D-D6B8-4DCC-A221-7312862D0257}" presName="text_4" presStyleLbl="node1" presStyleIdx="3" presStyleCnt="5">
        <dgm:presLayoutVars>
          <dgm:bulletEnabled val="1"/>
        </dgm:presLayoutVars>
      </dgm:prSet>
      <dgm:spPr/>
    </dgm:pt>
    <dgm:pt modelId="{651E6D1F-9AE8-4A11-85CF-BECC4CE1E0D1}" type="pres">
      <dgm:prSet presAssocID="{89F2E36D-D6B8-4DCC-A221-7312862D0257}" presName="accent_4" presStyleCnt="0"/>
      <dgm:spPr/>
    </dgm:pt>
    <dgm:pt modelId="{9755161C-D344-4460-9960-396089C51120}" type="pres">
      <dgm:prSet presAssocID="{89F2E36D-D6B8-4DCC-A221-7312862D0257}" presName="accentRepeatNode" presStyleLbl="solidFgAcc1" presStyleIdx="3" presStyleCnt="5"/>
      <dgm:spPr/>
    </dgm:pt>
    <dgm:pt modelId="{AF0525BE-F0DE-4B2B-BB52-7240CC4F6DA3}" type="pres">
      <dgm:prSet presAssocID="{2EDED7B5-AB4B-47C6-8CD9-7F838F969572}" presName="text_5" presStyleLbl="node1" presStyleIdx="4" presStyleCnt="5">
        <dgm:presLayoutVars>
          <dgm:bulletEnabled val="1"/>
        </dgm:presLayoutVars>
      </dgm:prSet>
      <dgm:spPr/>
    </dgm:pt>
    <dgm:pt modelId="{37D307FF-D37D-4C88-ABB2-1B92B8597F78}" type="pres">
      <dgm:prSet presAssocID="{2EDED7B5-AB4B-47C6-8CD9-7F838F969572}" presName="accent_5" presStyleCnt="0"/>
      <dgm:spPr/>
    </dgm:pt>
    <dgm:pt modelId="{A61AC934-2AA0-419F-9B8F-FD94A13B7F7A}" type="pres">
      <dgm:prSet presAssocID="{2EDED7B5-AB4B-47C6-8CD9-7F838F969572}" presName="accentRepeatNode" presStyleLbl="solidFgAcc1" presStyleIdx="4" presStyleCnt="5"/>
      <dgm:spPr/>
    </dgm:pt>
  </dgm:ptLst>
  <dgm:cxnLst>
    <dgm:cxn modelId="{498F3824-A959-4EEB-BFBD-1ADF727761B0}" type="presOf" srcId="{EE99E462-26D4-4AD5-855F-37B66824CEF5}" destId="{8DE610F7-B435-440B-BF63-1186447D53ED}" srcOrd="0" destOrd="0" presId="urn:microsoft.com/office/officeart/2008/layout/VerticalCurvedList"/>
    <dgm:cxn modelId="{9E669E40-B17F-4A1B-B753-4F04A119CD29}" srcId="{0EF3A5C3-5FD4-4380-9619-AFDED90C36D2}" destId="{247329B9-CAFF-4F7D-BF6F-36591FAF0F4C}" srcOrd="2" destOrd="0" parTransId="{C667FB21-5069-44E6-9FCD-932F8B404043}" sibTransId="{5E275034-051E-46AD-9100-74FA52F7A270}"/>
    <dgm:cxn modelId="{8B77DC50-2DA2-4029-BD5A-87790AE6FED9}" type="presOf" srcId="{70FB8A14-8CED-48EC-B618-3CC83D3A6CF5}" destId="{3C1BB17A-60C4-48AC-8BE3-6B98EB908E61}" srcOrd="0" destOrd="0" presId="urn:microsoft.com/office/officeart/2008/layout/VerticalCurvedList"/>
    <dgm:cxn modelId="{9DD30774-19E4-48C4-BB8E-FD068BA25DC4}" srcId="{0EF3A5C3-5FD4-4380-9619-AFDED90C36D2}" destId="{F739D213-647E-4F72-9700-A893963755D0}" srcOrd="1" destOrd="0" parTransId="{33BA3AE4-CAE9-4588-9FA9-6AA1D4ECB4BC}" sibTransId="{0C9FD378-277A-47C8-9BEE-3933429CAE80}"/>
    <dgm:cxn modelId="{2DC4745A-3AE9-49C6-97C3-850335B835E6}" srcId="{0EF3A5C3-5FD4-4380-9619-AFDED90C36D2}" destId="{2EDED7B5-AB4B-47C6-8CD9-7F838F969572}" srcOrd="4" destOrd="0" parTransId="{047D9E72-4F60-4D08-9164-3114EBB8A231}" sibTransId="{7457A7D8-9085-4C65-A56C-1E11D27892BF}"/>
    <dgm:cxn modelId="{99987584-A693-4BBC-A74E-9E5FE42E8A64}" type="presOf" srcId="{0EF3A5C3-5FD4-4380-9619-AFDED90C36D2}" destId="{F12945D4-AF1E-44BD-B757-3D6256383869}" srcOrd="0" destOrd="0" presId="urn:microsoft.com/office/officeart/2008/layout/VerticalCurvedList"/>
    <dgm:cxn modelId="{F1DB1E96-11A5-44B6-ABCF-886883FFF55B}" srcId="{0EF3A5C3-5FD4-4380-9619-AFDED90C36D2}" destId="{EE99E462-26D4-4AD5-855F-37B66824CEF5}" srcOrd="0" destOrd="0" parTransId="{C21E72CE-4FF0-437C-9BA7-DA0CAE6C561C}" sibTransId="{70FB8A14-8CED-48EC-B618-3CC83D3A6CF5}"/>
    <dgm:cxn modelId="{6E16F6AD-74C3-4676-984C-EEDAC3EEE82F}" type="presOf" srcId="{89F2E36D-D6B8-4DCC-A221-7312862D0257}" destId="{079B85C8-1D74-4099-8003-EB0E6D07FC34}" srcOrd="0" destOrd="0" presId="urn:microsoft.com/office/officeart/2008/layout/VerticalCurvedList"/>
    <dgm:cxn modelId="{C07F5EAF-CA00-4EF3-8152-4388B22D4102}" type="presOf" srcId="{247329B9-CAFF-4F7D-BF6F-36591FAF0F4C}" destId="{033629F3-ABB8-402A-AF9F-52FDC6A3E77C}" srcOrd="0" destOrd="0" presId="urn:microsoft.com/office/officeart/2008/layout/VerticalCurvedList"/>
    <dgm:cxn modelId="{762327BF-33D0-4CA9-B2C7-814855D3325D}" type="presOf" srcId="{2EDED7B5-AB4B-47C6-8CD9-7F838F969572}" destId="{AF0525BE-F0DE-4B2B-BB52-7240CC4F6DA3}" srcOrd="0" destOrd="0" presId="urn:microsoft.com/office/officeart/2008/layout/VerticalCurvedList"/>
    <dgm:cxn modelId="{D7D8D6F1-8D2C-45A2-93B0-F8A11CB71BC8}" type="presOf" srcId="{F739D213-647E-4F72-9700-A893963755D0}" destId="{6B4F2175-7933-42E0-BA0F-D28FB8C4868C}" srcOrd="0" destOrd="0" presId="urn:microsoft.com/office/officeart/2008/layout/VerticalCurvedList"/>
    <dgm:cxn modelId="{F27F51F6-C995-4E34-956A-64829754CE7D}" srcId="{0EF3A5C3-5FD4-4380-9619-AFDED90C36D2}" destId="{89F2E36D-D6B8-4DCC-A221-7312862D0257}" srcOrd="3" destOrd="0" parTransId="{6F40EA7A-F5FD-45DF-8117-D53863388FFF}" sibTransId="{E22CD9BA-991B-48DF-9B88-14B9A13BDD95}"/>
    <dgm:cxn modelId="{C15DF145-961A-47D3-9C9E-C3EC19D04724}" type="presParOf" srcId="{F12945D4-AF1E-44BD-B757-3D6256383869}" destId="{CE1C2BB2-CA41-41B7-8F15-47B0FD22DDB9}" srcOrd="0" destOrd="0" presId="urn:microsoft.com/office/officeart/2008/layout/VerticalCurvedList"/>
    <dgm:cxn modelId="{65425BA4-0871-4247-B98C-149D5EAA670B}" type="presParOf" srcId="{CE1C2BB2-CA41-41B7-8F15-47B0FD22DDB9}" destId="{A640416D-EA02-464F-BF0D-45AEC80E4DA5}" srcOrd="0" destOrd="0" presId="urn:microsoft.com/office/officeart/2008/layout/VerticalCurvedList"/>
    <dgm:cxn modelId="{D849B81F-823C-418A-A420-9094C96AB289}" type="presParOf" srcId="{A640416D-EA02-464F-BF0D-45AEC80E4DA5}" destId="{3AD7D5E9-8DC7-48D3-8822-D293BE4A6859}" srcOrd="0" destOrd="0" presId="urn:microsoft.com/office/officeart/2008/layout/VerticalCurvedList"/>
    <dgm:cxn modelId="{07FD7111-737E-4A50-B1B6-A649F21DF11F}" type="presParOf" srcId="{A640416D-EA02-464F-BF0D-45AEC80E4DA5}" destId="{3C1BB17A-60C4-48AC-8BE3-6B98EB908E61}" srcOrd="1" destOrd="0" presId="urn:microsoft.com/office/officeart/2008/layout/VerticalCurvedList"/>
    <dgm:cxn modelId="{F7818ACB-8219-44E7-9159-FA0C02FA7B10}" type="presParOf" srcId="{A640416D-EA02-464F-BF0D-45AEC80E4DA5}" destId="{850E4178-40E6-4089-BDBB-CCF99363C019}" srcOrd="2" destOrd="0" presId="urn:microsoft.com/office/officeart/2008/layout/VerticalCurvedList"/>
    <dgm:cxn modelId="{7E0E6BDB-4BD6-48BB-8811-EF4C94CF8382}" type="presParOf" srcId="{A640416D-EA02-464F-BF0D-45AEC80E4DA5}" destId="{220E4F94-90A3-4C69-8192-D53D3E471F1F}" srcOrd="3" destOrd="0" presId="urn:microsoft.com/office/officeart/2008/layout/VerticalCurvedList"/>
    <dgm:cxn modelId="{8B3E977C-6930-4193-989E-BA9A2C287CE0}" type="presParOf" srcId="{CE1C2BB2-CA41-41B7-8F15-47B0FD22DDB9}" destId="{8DE610F7-B435-440B-BF63-1186447D53ED}" srcOrd="1" destOrd="0" presId="urn:microsoft.com/office/officeart/2008/layout/VerticalCurvedList"/>
    <dgm:cxn modelId="{A4AC95A6-3CB2-4C17-A68D-A56BBC25F06F}" type="presParOf" srcId="{CE1C2BB2-CA41-41B7-8F15-47B0FD22DDB9}" destId="{5B28A3AB-454E-451F-B220-B216EDDD6AFF}" srcOrd="2" destOrd="0" presId="urn:microsoft.com/office/officeart/2008/layout/VerticalCurvedList"/>
    <dgm:cxn modelId="{8A3FCB00-6C1C-4FCF-BD7D-FBBE79206A14}" type="presParOf" srcId="{5B28A3AB-454E-451F-B220-B216EDDD6AFF}" destId="{6A84586D-7333-4B8B-BD0A-52FA279DCFCB}" srcOrd="0" destOrd="0" presId="urn:microsoft.com/office/officeart/2008/layout/VerticalCurvedList"/>
    <dgm:cxn modelId="{802FF70B-4CFF-4850-B397-BB9FBF9F5469}" type="presParOf" srcId="{CE1C2BB2-CA41-41B7-8F15-47B0FD22DDB9}" destId="{6B4F2175-7933-42E0-BA0F-D28FB8C4868C}" srcOrd="3" destOrd="0" presId="urn:microsoft.com/office/officeart/2008/layout/VerticalCurvedList"/>
    <dgm:cxn modelId="{846F02EF-B1DE-4F80-94CA-7EDA76237F43}" type="presParOf" srcId="{CE1C2BB2-CA41-41B7-8F15-47B0FD22DDB9}" destId="{D32CCF09-21B1-4297-91DD-B7356E263A1B}" srcOrd="4" destOrd="0" presId="urn:microsoft.com/office/officeart/2008/layout/VerticalCurvedList"/>
    <dgm:cxn modelId="{120291DB-58DB-46CB-B41C-FEE7A648AA70}" type="presParOf" srcId="{D32CCF09-21B1-4297-91DD-B7356E263A1B}" destId="{CF027B14-0451-46CD-AB8B-B3A59EF39EAA}" srcOrd="0" destOrd="0" presId="urn:microsoft.com/office/officeart/2008/layout/VerticalCurvedList"/>
    <dgm:cxn modelId="{91799A3D-3D4A-4E4E-9419-6E1DAC36DFAA}" type="presParOf" srcId="{CE1C2BB2-CA41-41B7-8F15-47B0FD22DDB9}" destId="{033629F3-ABB8-402A-AF9F-52FDC6A3E77C}" srcOrd="5" destOrd="0" presId="urn:microsoft.com/office/officeart/2008/layout/VerticalCurvedList"/>
    <dgm:cxn modelId="{DECA05F5-A2B5-474E-B9BA-549775B0569A}" type="presParOf" srcId="{CE1C2BB2-CA41-41B7-8F15-47B0FD22DDB9}" destId="{F260AF25-59E5-465C-A04F-08AEA643E074}" srcOrd="6" destOrd="0" presId="urn:microsoft.com/office/officeart/2008/layout/VerticalCurvedList"/>
    <dgm:cxn modelId="{2C987D22-A40B-48D3-8721-82A143184238}" type="presParOf" srcId="{F260AF25-59E5-465C-A04F-08AEA643E074}" destId="{A98BF7AF-9BE1-42FB-8845-D1259A89B33F}" srcOrd="0" destOrd="0" presId="urn:microsoft.com/office/officeart/2008/layout/VerticalCurvedList"/>
    <dgm:cxn modelId="{35F26624-544D-43E8-8BE6-B5F84CFE860A}" type="presParOf" srcId="{CE1C2BB2-CA41-41B7-8F15-47B0FD22DDB9}" destId="{079B85C8-1D74-4099-8003-EB0E6D07FC34}" srcOrd="7" destOrd="0" presId="urn:microsoft.com/office/officeart/2008/layout/VerticalCurvedList"/>
    <dgm:cxn modelId="{44DB25CE-16A3-4115-8F85-FEF8035AA5A2}" type="presParOf" srcId="{CE1C2BB2-CA41-41B7-8F15-47B0FD22DDB9}" destId="{651E6D1F-9AE8-4A11-85CF-BECC4CE1E0D1}" srcOrd="8" destOrd="0" presId="urn:microsoft.com/office/officeart/2008/layout/VerticalCurvedList"/>
    <dgm:cxn modelId="{0DF0796F-4122-476C-84BC-FA7F37955A6C}" type="presParOf" srcId="{651E6D1F-9AE8-4A11-85CF-BECC4CE1E0D1}" destId="{9755161C-D344-4460-9960-396089C51120}" srcOrd="0" destOrd="0" presId="urn:microsoft.com/office/officeart/2008/layout/VerticalCurvedList"/>
    <dgm:cxn modelId="{68E95DCD-2798-4245-9657-D56B42FA54AD}" type="presParOf" srcId="{CE1C2BB2-CA41-41B7-8F15-47B0FD22DDB9}" destId="{AF0525BE-F0DE-4B2B-BB52-7240CC4F6DA3}" srcOrd="9" destOrd="0" presId="urn:microsoft.com/office/officeart/2008/layout/VerticalCurvedList"/>
    <dgm:cxn modelId="{ACA58777-9BDC-4BB3-8C05-D46A2B90ADD7}" type="presParOf" srcId="{CE1C2BB2-CA41-41B7-8F15-47B0FD22DDB9}" destId="{37D307FF-D37D-4C88-ABB2-1B92B8597F78}" srcOrd="10" destOrd="0" presId="urn:microsoft.com/office/officeart/2008/layout/VerticalCurvedList"/>
    <dgm:cxn modelId="{58C049BF-868A-4752-9EE7-086C832CCEC3}" type="presParOf" srcId="{37D307FF-D37D-4C88-ABB2-1B92B8597F78}" destId="{A61AC934-2AA0-419F-9B8F-FD94A13B7F7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F3A5C3-5FD4-4380-9619-AFDED90C36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739D213-647E-4F72-9700-A893963755D0}">
      <dgm:prSet phldrT="[Text]"/>
      <dgm:spPr/>
      <dgm:t>
        <a:bodyPr/>
        <a:lstStyle/>
        <a:p>
          <a:r>
            <a:rPr lang="en-US" dirty="0"/>
            <a:t>Data Pre-Processing</a:t>
          </a:r>
          <a:endParaRPr lang="en-US" b="0" dirty="0"/>
        </a:p>
      </dgm:t>
    </dgm:pt>
    <dgm:pt modelId="{33BA3AE4-CAE9-4588-9FA9-6AA1D4ECB4BC}" type="parTrans" cxnId="{9DD30774-19E4-48C4-BB8E-FD068BA25DC4}">
      <dgm:prSet/>
      <dgm:spPr/>
      <dgm:t>
        <a:bodyPr/>
        <a:lstStyle/>
        <a:p>
          <a:endParaRPr lang="en-US"/>
        </a:p>
      </dgm:t>
    </dgm:pt>
    <dgm:pt modelId="{0C9FD378-277A-47C8-9BEE-3933429CAE80}" type="sibTrans" cxnId="{9DD30774-19E4-48C4-BB8E-FD068BA25DC4}">
      <dgm:prSet/>
      <dgm:spPr/>
      <dgm:t>
        <a:bodyPr/>
        <a:lstStyle/>
        <a:p>
          <a:endParaRPr lang="en-US"/>
        </a:p>
      </dgm:t>
    </dgm:pt>
    <dgm:pt modelId="{6CF2EC70-4CD6-40B3-8602-92FA636F380B}">
      <dgm:prSet/>
      <dgm:spPr/>
      <dgm:t>
        <a:bodyPr/>
        <a:lstStyle/>
        <a:p>
          <a:r>
            <a:rPr lang="en-US" dirty="0"/>
            <a:t>Models</a:t>
          </a:r>
        </a:p>
      </dgm:t>
    </dgm:pt>
    <dgm:pt modelId="{F8591A90-336B-4627-9473-6FF9F7292D57}" type="parTrans" cxnId="{F30B8BB3-CA83-485F-8380-554F25A5E397}">
      <dgm:prSet/>
      <dgm:spPr/>
      <dgm:t>
        <a:bodyPr/>
        <a:lstStyle/>
        <a:p>
          <a:endParaRPr lang="en-US"/>
        </a:p>
      </dgm:t>
    </dgm:pt>
    <dgm:pt modelId="{2681AC1D-EB99-455F-9681-72AA8E8D7AE6}" type="sibTrans" cxnId="{F30B8BB3-CA83-485F-8380-554F25A5E397}">
      <dgm:prSet/>
      <dgm:spPr/>
      <dgm:t>
        <a:bodyPr/>
        <a:lstStyle/>
        <a:p>
          <a:endParaRPr lang="en-US"/>
        </a:p>
      </dgm:t>
    </dgm:pt>
    <dgm:pt modelId="{654647C0-A482-4E5D-9CA2-27E1C23FA951}">
      <dgm:prSet/>
      <dgm:spPr/>
      <dgm:t>
        <a:bodyPr/>
        <a:lstStyle/>
        <a:p>
          <a:r>
            <a:rPr lang="en-US" dirty="0" err="1"/>
            <a:t>Keras</a:t>
          </a:r>
          <a:r>
            <a:rPr lang="en-US" dirty="0"/>
            <a:t> Neural Network</a:t>
          </a:r>
        </a:p>
      </dgm:t>
    </dgm:pt>
    <dgm:pt modelId="{FCE38E1B-CE3C-4796-9A8C-8DE1F374618A}" type="parTrans" cxnId="{FF1E9215-8474-46B9-8D7D-654CFB64A8BB}">
      <dgm:prSet/>
      <dgm:spPr/>
      <dgm:t>
        <a:bodyPr/>
        <a:lstStyle/>
        <a:p>
          <a:endParaRPr lang="en-US"/>
        </a:p>
      </dgm:t>
    </dgm:pt>
    <dgm:pt modelId="{68FDCCF3-7C0D-447E-94A0-65F2C00703AB}" type="sibTrans" cxnId="{FF1E9215-8474-46B9-8D7D-654CFB64A8BB}">
      <dgm:prSet/>
      <dgm:spPr/>
      <dgm:t>
        <a:bodyPr/>
        <a:lstStyle/>
        <a:p>
          <a:endParaRPr lang="en-US"/>
        </a:p>
      </dgm:t>
    </dgm:pt>
    <dgm:pt modelId="{4D5ECC08-F417-4BD5-B0EA-735B74F75BCD}">
      <dgm:prSet/>
      <dgm:spPr/>
      <dgm:t>
        <a:bodyPr/>
        <a:lstStyle/>
        <a:p>
          <a:r>
            <a:rPr lang="en-US" dirty="0"/>
            <a:t>Cross-Validation</a:t>
          </a:r>
        </a:p>
      </dgm:t>
    </dgm:pt>
    <dgm:pt modelId="{7036D688-95C1-4749-B3FA-DCB0FD56EE07}" type="parTrans" cxnId="{039EE095-AF01-4D52-8103-C7791E827A04}">
      <dgm:prSet/>
      <dgm:spPr/>
      <dgm:t>
        <a:bodyPr/>
        <a:lstStyle/>
        <a:p>
          <a:endParaRPr lang="en-US"/>
        </a:p>
      </dgm:t>
    </dgm:pt>
    <dgm:pt modelId="{9B6684C9-C40A-4F18-868B-5CF43923A745}" type="sibTrans" cxnId="{039EE095-AF01-4D52-8103-C7791E827A04}">
      <dgm:prSet/>
      <dgm:spPr/>
      <dgm:t>
        <a:bodyPr/>
        <a:lstStyle/>
        <a:p>
          <a:endParaRPr lang="en-US"/>
        </a:p>
      </dgm:t>
    </dgm:pt>
    <dgm:pt modelId="{F12945D4-AF1E-44BD-B757-3D6256383869}" type="pres">
      <dgm:prSet presAssocID="{0EF3A5C3-5FD4-4380-9619-AFDED90C36D2}" presName="Name0" presStyleCnt="0">
        <dgm:presLayoutVars>
          <dgm:chMax val="7"/>
          <dgm:chPref val="7"/>
          <dgm:dir/>
        </dgm:presLayoutVars>
      </dgm:prSet>
      <dgm:spPr/>
    </dgm:pt>
    <dgm:pt modelId="{CE1C2BB2-CA41-41B7-8F15-47B0FD22DDB9}" type="pres">
      <dgm:prSet presAssocID="{0EF3A5C3-5FD4-4380-9619-AFDED90C36D2}" presName="Name1" presStyleCnt="0"/>
      <dgm:spPr/>
    </dgm:pt>
    <dgm:pt modelId="{A640416D-EA02-464F-BF0D-45AEC80E4DA5}" type="pres">
      <dgm:prSet presAssocID="{0EF3A5C3-5FD4-4380-9619-AFDED90C36D2}" presName="cycle" presStyleCnt="0"/>
      <dgm:spPr/>
    </dgm:pt>
    <dgm:pt modelId="{3AD7D5E9-8DC7-48D3-8822-D293BE4A6859}" type="pres">
      <dgm:prSet presAssocID="{0EF3A5C3-5FD4-4380-9619-AFDED90C36D2}" presName="srcNode" presStyleLbl="node1" presStyleIdx="0" presStyleCnt="4"/>
      <dgm:spPr/>
    </dgm:pt>
    <dgm:pt modelId="{3C1BB17A-60C4-48AC-8BE3-6B98EB908E61}" type="pres">
      <dgm:prSet presAssocID="{0EF3A5C3-5FD4-4380-9619-AFDED90C36D2}" presName="conn" presStyleLbl="parChTrans1D2" presStyleIdx="0" presStyleCnt="1"/>
      <dgm:spPr/>
    </dgm:pt>
    <dgm:pt modelId="{850E4178-40E6-4089-BDBB-CCF99363C019}" type="pres">
      <dgm:prSet presAssocID="{0EF3A5C3-5FD4-4380-9619-AFDED90C36D2}" presName="extraNode" presStyleLbl="node1" presStyleIdx="0" presStyleCnt="4"/>
      <dgm:spPr/>
    </dgm:pt>
    <dgm:pt modelId="{220E4F94-90A3-4C69-8192-D53D3E471F1F}" type="pres">
      <dgm:prSet presAssocID="{0EF3A5C3-5FD4-4380-9619-AFDED90C36D2}" presName="dstNode" presStyleLbl="node1" presStyleIdx="0" presStyleCnt="4"/>
      <dgm:spPr/>
    </dgm:pt>
    <dgm:pt modelId="{A5CD3CC7-32F9-4634-898B-EE106A4A835F}" type="pres">
      <dgm:prSet presAssocID="{F739D213-647E-4F72-9700-A893963755D0}" presName="text_1" presStyleLbl="node1" presStyleIdx="0" presStyleCnt="4">
        <dgm:presLayoutVars>
          <dgm:bulletEnabled val="1"/>
        </dgm:presLayoutVars>
      </dgm:prSet>
      <dgm:spPr/>
    </dgm:pt>
    <dgm:pt modelId="{DF76699C-7684-4EA4-8547-4B0D3B89AEAD}" type="pres">
      <dgm:prSet presAssocID="{F739D213-647E-4F72-9700-A893963755D0}" presName="accent_1" presStyleCnt="0"/>
      <dgm:spPr/>
    </dgm:pt>
    <dgm:pt modelId="{CF027B14-0451-46CD-AB8B-B3A59EF39EAA}" type="pres">
      <dgm:prSet presAssocID="{F739D213-647E-4F72-9700-A893963755D0}" presName="accentRepeatNode" presStyleLbl="solidFgAcc1" presStyleIdx="0" presStyleCnt="4"/>
      <dgm:spPr/>
    </dgm:pt>
    <dgm:pt modelId="{90124DCE-7190-4632-B48A-D89CF77E9164}" type="pres">
      <dgm:prSet presAssocID="{6CF2EC70-4CD6-40B3-8602-92FA636F380B}" presName="text_2" presStyleLbl="node1" presStyleIdx="1" presStyleCnt="4">
        <dgm:presLayoutVars>
          <dgm:bulletEnabled val="1"/>
        </dgm:presLayoutVars>
      </dgm:prSet>
      <dgm:spPr/>
    </dgm:pt>
    <dgm:pt modelId="{2DD2FB44-F4EC-477A-94E5-0B39EAE6BA34}" type="pres">
      <dgm:prSet presAssocID="{6CF2EC70-4CD6-40B3-8602-92FA636F380B}" presName="accent_2" presStyleCnt="0"/>
      <dgm:spPr/>
    </dgm:pt>
    <dgm:pt modelId="{1AA8AFD2-C5B3-4AFD-9A06-D186D008F784}" type="pres">
      <dgm:prSet presAssocID="{6CF2EC70-4CD6-40B3-8602-92FA636F380B}" presName="accentRepeatNode" presStyleLbl="solidFgAcc1" presStyleIdx="1" presStyleCnt="4"/>
      <dgm:spPr/>
    </dgm:pt>
    <dgm:pt modelId="{8FC449F1-7696-494A-9F39-1E422C28CC8C}" type="pres">
      <dgm:prSet presAssocID="{4D5ECC08-F417-4BD5-B0EA-735B74F75BCD}" presName="text_3" presStyleLbl="node1" presStyleIdx="2" presStyleCnt="4">
        <dgm:presLayoutVars>
          <dgm:bulletEnabled val="1"/>
        </dgm:presLayoutVars>
      </dgm:prSet>
      <dgm:spPr/>
    </dgm:pt>
    <dgm:pt modelId="{CB4B1404-EEE0-489B-AD66-A2AFC5B54A6D}" type="pres">
      <dgm:prSet presAssocID="{4D5ECC08-F417-4BD5-B0EA-735B74F75BCD}" presName="accent_3" presStyleCnt="0"/>
      <dgm:spPr/>
    </dgm:pt>
    <dgm:pt modelId="{8E4CB25F-088F-4369-8512-A82132DFACF2}" type="pres">
      <dgm:prSet presAssocID="{4D5ECC08-F417-4BD5-B0EA-735B74F75BCD}" presName="accentRepeatNode" presStyleLbl="solidFgAcc1" presStyleIdx="2" presStyleCnt="4"/>
      <dgm:spPr/>
    </dgm:pt>
    <dgm:pt modelId="{92401B4D-3541-4DBA-B7D5-AC6ACC31CF5F}" type="pres">
      <dgm:prSet presAssocID="{654647C0-A482-4E5D-9CA2-27E1C23FA951}" presName="text_4" presStyleLbl="node1" presStyleIdx="3" presStyleCnt="4">
        <dgm:presLayoutVars>
          <dgm:bulletEnabled val="1"/>
        </dgm:presLayoutVars>
      </dgm:prSet>
      <dgm:spPr/>
    </dgm:pt>
    <dgm:pt modelId="{EBD2FA60-0542-4A2A-A3CC-314B1BAC9A22}" type="pres">
      <dgm:prSet presAssocID="{654647C0-A482-4E5D-9CA2-27E1C23FA951}" presName="accent_4" presStyleCnt="0"/>
      <dgm:spPr/>
    </dgm:pt>
    <dgm:pt modelId="{AED23756-62BC-4FAD-8432-35D68770C37B}" type="pres">
      <dgm:prSet presAssocID="{654647C0-A482-4E5D-9CA2-27E1C23FA951}" presName="accentRepeatNode" presStyleLbl="solidFgAcc1" presStyleIdx="3" presStyleCnt="4"/>
      <dgm:spPr/>
    </dgm:pt>
  </dgm:ptLst>
  <dgm:cxnLst>
    <dgm:cxn modelId="{FF1E9215-8474-46B9-8D7D-654CFB64A8BB}" srcId="{0EF3A5C3-5FD4-4380-9619-AFDED90C36D2}" destId="{654647C0-A482-4E5D-9CA2-27E1C23FA951}" srcOrd="3" destOrd="0" parTransId="{FCE38E1B-CE3C-4796-9A8C-8DE1F374618A}" sibTransId="{68FDCCF3-7C0D-447E-94A0-65F2C00703AB}"/>
    <dgm:cxn modelId="{4CF7C72A-9C61-4511-B177-842BCA6B1B71}" type="presOf" srcId="{6CF2EC70-4CD6-40B3-8602-92FA636F380B}" destId="{90124DCE-7190-4632-B48A-D89CF77E9164}" srcOrd="0" destOrd="0" presId="urn:microsoft.com/office/officeart/2008/layout/VerticalCurvedList"/>
    <dgm:cxn modelId="{636C0254-236D-44AF-8F39-FB61BEA2F239}" type="presOf" srcId="{654647C0-A482-4E5D-9CA2-27E1C23FA951}" destId="{92401B4D-3541-4DBA-B7D5-AC6ACC31CF5F}" srcOrd="0" destOrd="0" presId="urn:microsoft.com/office/officeart/2008/layout/VerticalCurvedList"/>
    <dgm:cxn modelId="{9DD30774-19E4-48C4-BB8E-FD068BA25DC4}" srcId="{0EF3A5C3-5FD4-4380-9619-AFDED90C36D2}" destId="{F739D213-647E-4F72-9700-A893963755D0}" srcOrd="0" destOrd="0" parTransId="{33BA3AE4-CAE9-4588-9FA9-6AA1D4ECB4BC}" sibTransId="{0C9FD378-277A-47C8-9BEE-3933429CAE80}"/>
    <dgm:cxn modelId="{99987584-A693-4BBC-A74E-9E5FE42E8A64}" type="presOf" srcId="{0EF3A5C3-5FD4-4380-9619-AFDED90C36D2}" destId="{F12945D4-AF1E-44BD-B757-3D6256383869}" srcOrd="0" destOrd="0" presId="urn:microsoft.com/office/officeart/2008/layout/VerticalCurvedList"/>
    <dgm:cxn modelId="{039EE095-AF01-4D52-8103-C7791E827A04}" srcId="{0EF3A5C3-5FD4-4380-9619-AFDED90C36D2}" destId="{4D5ECC08-F417-4BD5-B0EA-735B74F75BCD}" srcOrd="2" destOrd="0" parTransId="{7036D688-95C1-4749-B3FA-DCB0FD56EE07}" sibTransId="{9B6684C9-C40A-4F18-868B-5CF43923A745}"/>
    <dgm:cxn modelId="{9AA6E2B2-6DF6-4C46-8B6E-702317D53372}" type="presOf" srcId="{F739D213-647E-4F72-9700-A893963755D0}" destId="{A5CD3CC7-32F9-4634-898B-EE106A4A835F}" srcOrd="0" destOrd="0" presId="urn:microsoft.com/office/officeart/2008/layout/VerticalCurvedList"/>
    <dgm:cxn modelId="{F30B8BB3-CA83-485F-8380-554F25A5E397}" srcId="{0EF3A5C3-5FD4-4380-9619-AFDED90C36D2}" destId="{6CF2EC70-4CD6-40B3-8602-92FA636F380B}" srcOrd="1" destOrd="0" parTransId="{F8591A90-336B-4627-9473-6FF9F7292D57}" sibTransId="{2681AC1D-EB99-455F-9681-72AA8E8D7AE6}"/>
    <dgm:cxn modelId="{B01511C7-344D-4D40-B025-54102A713332}" type="presOf" srcId="{0C9FD378-277A-47C8-9BEE-3933429CAE80}" destId="{3C1BB17A-60C4-48AC-8BE3-6B98EB908E61}" srcOrd="0" destOrd="0" presId="urn:microsoft.com/office/officeart/2008/layout/VerticalCurvedList"/>
    <dgm:cxn modelId="{9EC2CEF7-483F-48E4-8CF0-C1604C85A4AE}" type="presOf" srcId="{4D5ECC08-F417-4BD5-B0EA-735B74F75BCD}" destId="{8FC449F1-7696-494A-9F39-1E422C28CC8C}" srcOrd="0" destOrd="0" presId="urn:microsoft.com/office/officeart/2008/layout/VerticalCurvedList"/>
    <dgm:cxn modelId="{C15DF145-961A-47D3-9C9E-C3EC19D04724}" type="presParOf" srcId="{F12945D4-AF1E-44BD-B757-3D6256383869}" destId="{CE1C2BB2-CA41-41B7-8F15-47B0FD22DDB9}" srcOrd="0" destOrd="0" presId="urn:microsoft.com/office/officeart/2008/layout/VerticalCurvedList"/>
    <dgm:cxn modelId="{65425BA4-0871-4247-B98C-149D5EAA670B}" type="presParOf" srcId="{CE1C2BB2-CA41-41B7-8F15-47B0FD22DDB9}" destId="{A640416D-EA02-464F-BF0D-45AEC80E4DA5}" srcOrd="0" destOrd="0" presId="urn:microsoft.com/office/officeart/2008/layout/VerticalCurvedList"/>
    <dgm:cxn modelId="{D849B81F-823C-418A-A420-9094C96AB289}" type="presParOf" srcId="{A640416D-EA02-464F-BF0D-45AEC80E4DA5}" destId="{3AD7D5E9-8DC7-48D3-8822-D293BE4A6859}" srcOrd="0" destOrd="0" presId="urn:microsoft.com/office/officeart/2008/layout/VerticalCurvedList"/>
    <dgm:cxn modelId="{07FD7111-737E-4A50-B1B6-A649F21DF11F}" type="presParOf" srcId="{A640416D-EA02-464F-BF0D-45AEC80E4DA5}" destId="{3C1BB17A-60C4-48AC-8BE3-6B98EB908E61}" srcOrd="1" destOrd="0" presId="urn:microsoft.com/office/officeart/2008/layout/VerticalCurvedList"/>
    <dgm:cxn modelId="{F7818ACB-8219-44E7-9159-FA0C02FA7B10}" type="presParOf" srcId="{A640416D-EA02-464F-BF0D-45AEC80E4DA5}" destId="{850E4178-40E6-4089-BDBB-CCF99363C019}" srcOrd="2" destOrd="0" presId="urn:microsoft.com/office/officeart/2008/layout/VerticalCurvedList"/>
    <dgm:cxn modelId="{7E0E6BDB-4BD6-48BB-8811-EF4C94CF8382}" type="presParOf" srcId="{A640416D-EA02-464F-BF0D-45AEC80E4DA5}" destId="{220E4F94-90A3-4C69-8192-D53D3E471F1F}" srcOrd="3" destOrd="0" presId="urn:microsoft.com/office/officeart/2008/layout/VerticalCurvedList"/>
    <dgm:cxn modelId="{9C9F7C92-DA1B-4BE6-BD56-2488C84C3AB2}" type="presParOf" srcId="{CE1C2BB2-CA41-41B7-8F15-47B0FD22DDB9}" destId="{A5CD3CC7-32F9-4634-898B-EE106A4A835F}" srcOrd="1" destOrd="0" presId="urn:microsoft.com/office/officeart/2008/layout/VerticalCurvedList"/>
    <dgm:cxn modelId="{55E1DC1F-84EA-4DDE-8F7A-C0C0575C0231}" type="presParOf" srcId="{CE1C2BB2-CA41-41B7-8F15-47B0FD22DDB9}" destId="{DF76699C-7684-4EA4-8547-4B0D3B89AEAD}" srcOrd="2" destOrd="0" presId="urn:microsoft.com/office/officeart/2008/layout/VerticalCurvedList"/>
    <dgm:cxn modelId="{32D9D6DC-0490-40EE-99ED-B49CEA8F77A3}" type="presParOf" srcId="{DF76699C-7684-4EA4-8547-4B0D3B89AEAD}" destId="{CF027B14-0451-46CD-AB8B-B3A59EF39EAA}" srcOrd="0" destOrd="0" presId="urn:microsoft.com/office/officeart/2008/layout/VerticalCurvedList"/>
    <dgm:cxn modelId="{52C9A764-312D-4BB2-ADB5-5058D0A2E351}" type="presParOf" srcId="{CE1C2BB2-CA41-41B7-8F15-47B0FD22DDB9}" destId="{90124DCE-7190-4632-B48A-D89CF77E9164}" srcOrd="3" destOrd="0" presId="urn:microsoft.com/office/officeart/2008/layout/VerticalCurvedList"/>
    <dgm:cxn modelId="{DB8B3AB9-9870-469F-8FE3-A5517A85E4F5}" type="presParOf" srcId="{CE1C2BB2-CA41-41B7-8F15-47B0FD22DDB9}" destId="{2DD2FB44-F4EC-477A-94E5-0B39EAE6BA34}" srcOrd="4" destOrd="0" presId="urn:microsoft.com/office/officeart/2008/layout/VerticalCurvedList"/>
    <dgm:cxn modelId="{4E6F739C-B6EC-4964-A6AA-9B44F4FED92A}" type="presParOf" srcId="{2DD2FB44-F4EC-477A-94E5-0B39EAE6BA34}" destId="{1AA8AFD2-C5B3-4AFD-9A06-D186D008F784}" srcOrd="0" destOrd="0" presId="urn:microsoft.com/office/officeart/2008/layout/VerticalCurvedList"/>
    <dgm:cxn modelId="{C35C12C4-7345-485D-9769-D028533E762C}" type="presParOf" srcId="{CE1C2BB2-CA41-41B7-8F15-47B0FD22DDB9}" destId="{8FC449F1-7696-494A-9F39-1E422C28CC8C}" srcOrd="5" destOrd="0" presId="urn:microsoft.com/office/officeart/2008/layout/VerticalCurvedList"/>
    <dgm:cxn modelId="{AA19346A-DFFE-4F7C-8B9C-11259C5ED76A}" type="presParOf" srcId="{CE1C2BB2-CA41-41B7-8F15-47B0FD22DDB9}" destId="{CB4B1404-EEE0-489B-AD66-A2AFC5B54A6D}" srcOrd="6" destOrd="0" presId="urn:microsoft.com/office/officeart/2008/layout/VerticalCurvedList"/>
    <dgm:cxn modelId="{9EDC3374-E627-41C4-B6E7-A4E3590B2A28}" type="presParOf" srcId="{CB4B1404-EEE0-489B-AD66-A2AFC5B54A6D}" destId="{8E4CB25F-088F-4369-8512-A82132DFACF2}" srcOrd="0" destOrd="0" presId="urn:microsoft.com/office/officeart/2008/layout/VerticalCurvedList"/>
    <dgm:cxn modelId="{2226A72D-6F48-42FC-84F4-ABE5AF8013BE}" type="presParOf" srcId="{CE1C2BB2-CA41-41B7-8F15-47B0FD22DDB9}" destId="{92401B4D-3541-4DBA-B7D5-AC6ACC31CF5F}" srcOrd="7" destOrd="0" presId="urn:microsoft.com/office/officeart/2008/layout/VerticalCurvedList"/>
    <dgm:cxn modelId="{826BB817-0D8C-4D34-A0D7-D3043CDCC0FF}" type="presParOf" srcId="{CE1C2BB2-CA41-41B7-8F15-47B0FD22DDB9}" destId="{EBD2FA60-0542-4A2A-A3CC-314B1BAC9A22}" srcOrd="8" destOrd="0" presId="urn:microsoft.com/office/officeart/2008/layout/VerticalCurvedList"/>
    <dgm:cxn modelId="{1C9E9F4F-F579-4ADF-8AE0-FAF4F2B51814}" type="presParOf" srcId="{EBD2FA60-0542-4A2A-A3CC-314B1BAC9A22}" destId="{AED23756-62BC-4FAD-8432-35D68770C37B}"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BB17A-60C4-48AC-8BE3-6B98EB908E61}">
      <dsp:nvSpPr>
        <dsp:cNvPr id="0" name=""/>
        <dsp:cNvSpPr/>
      </dsp:nvSpPr>
      <dsp:spPr>
        <a:xfrm>
          <a:off x="-5428547" y="-831230"/>
          <a:ext cx="6463799" cy="6463799"/>
        </a:xfrm>
        <a:prstGeom prst="blockArc">
          <a:avLst>
            <a:gd name="adj1" fmla="val 18900000"/>
            <a:gd name="adj2" fmla="val 2700000"/>
            <a:gd name="adj3" fmla="val 33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E610F7-B435-440B-BF63-1186447D53ED}">
      <dsp:nvSpPr>
        <dsp:cNvPr id="0" name=""/>
        <dsp:cNvSpPr/>
      </dsp:nvSpPr>
      <dsp:spPr>
        <a:xfrm>
          <a:off x="452672" y="299987"/>
          <a:ext cx="4062111" cy="600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0" kern="1200" dirty="0"/>
            <a:t>Introduction</a:t>
          </a:r>
        </a:p>
      </dsp:txBody>
      <dsp:txXfrm>
        <a:off x="452672" y="299987"/>
        <a:ext cx="4062111" cy="600359"/>
      </dsp:txXfrm>
    </dsp:sp>
    <dsp:sp modelId="{6A84586D-7333-4B8B-BD0A-52FA279DCFCB}">
      <dsp:nvSpPr>
        <dsp:cNvPr id="0" name=""/>
        <dsp:cNvSpPr/>
      </dsp:nvSpPr>
      <dsp:spPr>
        <a:xfrm>
          <a:off x="77448" y="224942"/>
          <a:ext cx="750449" cy="75044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F2175-7933-42E0-BA0F-D28FB8C4868C}">
      <dsp:nvSpPr>
        <dsp:cNvPr id="0" name=""/>
        <dsp:cNvSpPr/>
      </dsp:nvSpPr>
      <dsp:spPr>
        <a:xfrm>
          <a:off x="882872" y="1200238"/>
          <a:ext cx="3631911" cy="600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0" kern="1200" dirty="0"/>
            <a:t>Problem Statement</a:t>
          </a:r>
        </a:p>
      </dsp:txBody>
      <dsp:txXfrm>
        <a:off x="882872" y="1200238"/>
        <a:ext cx="3631911" cy="600359"/>
      </dsp:txXfrm>
    </dsp:sp>
    <dsp:sp modelId="{CF027B14-0451-46CD-AB8B-B3A59EF39EAA}">
      <dsp:nvSpPr>
        <dsp:cNvPr id="0" name=""/>
        <dsp:cNvSpPr/>
      </dsp:nvSpPr>
      <dsp:spPr>
        <a:xfrm>
          <a:off x="507648" y="1125193"/>
          <a:ext cx="750449" cy="75044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3629F3-ABB8-402A-AF9F-52FDC6A3E77C}">
      <dsp:nvSpPr>
        <dsp:cNvPr id="0" name=""/>
        <dsp:cNvSpPr/>
      </dsp:nvSpPr>
      <dsp:spPr>
        <a:xfrm>
          <a:off x="1014909" y="2100489"/>
          <a:ext cx="3499874" cy="600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n-lt"/>
            </a:rPr>
            <a:t>Related work</a:t>
          </a:r>
        </a:p>
      </dsp:txBody>
      <dsp:txXfrm>
        <a:off x="1014909" y="2100489"/>
        <a:ext cx="3499874" cy="600359"/>
      </dsp:txXfrm>
    </dsp:sp>
    <dsp:sp modelId="{A98BF7AF-9BE1-42FB-8845-D1259A89B33F}">
      <dsp:nvSpPr>
        <dsp:cNvPr id="0" name=""/>
        <dsp:cNvSpPr/>
      </dsp:nvSpPr>
      <dsp:spPr>
        <a:xfrm>
          <a:off x="639684" y="2025444"/>
          <a:ext cx="750449" cy="75044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85C8-1D74-4099-8003-EB0E6D07FC34}">
      <dsp:nvSpPr>
        <dsp:cNvPr id="0" name=""/>
        <dsp:cNvSpPr/>
      </dsp:nvSpPr>
      <dsp:spPr>
        <a:xfrm>
          <a:off x="882872" y="3000740"/>
          <a:ext cx="3631911" cy="600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Proposed Model</a:t>
          </a:r>
        </a:p>
      </dsp:txBody>
      <dsp:txXfrm>
        <a:off x="882872" y="3000740"/>
        <a:ext cx="3631911" cy="600359"/>
      </dsp:txXfrm>
    </dsp:sp>
    <dsp:sp modelId="{9755161C-D344-4460-9960-396089C51120}">
      <dsp:nvSpPr>
        <dsp:cNvPr id="0" name=""/>
        <dsp:cNvSpPr/>
      </dsp:nvSpPr>
      <dsp:spPr>
        <a:xfrm>
          <a:off x="507648" y="2925695"/>
          <a:ext cx="750449" cy="75044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0525BE-F0DE-4B2B-BB52-7240CC4F6DA3}">
      <dsp:nvSpPr>
        <dsp:cNvPr id="0" name=""/>
        <dsp:cNvSpPr/>
      </dsp:nvSpPr>
      <dsp:spPr>
        <a:xfrm>
          <a:off x="452672" y="3900991"/>
          <a:ext cx="4062111" cy="6003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535"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Data set</a:t>
          </a:r>
        </a:p>
      </dsp:txBody>
      <dsp:txXfrm>
        <a:off x="452672" y="3900991"/>
        <a:ext cx="4062111" cy="600359"/>
      </dsp:txXfrm>
    </dsp:sp>
    <dsp:sp modelId="{A61AC934-2AA0-419F-9B8F-FD94A13B7F7A}">
      <dsp:nvSpPr>
        <dsp:cNvPr id="0" name=""/>
        <dsp:cNvSpPr/>
      </dsp:nvSpPr>
      <dsp:spPr>
        <a:xfrm>
          <a:off x="77448" y="3825946"/>
          <a:ext cx="750449" cy="75044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BB17A-60C4-48AC-8BE3-6B98EB908E61}">
      <dsp:nvSpPr>
        <dsp:cNvPr id="0" name=""/>
        <dsp:cNvSpPr/>
      </dsp:nvSpPr>
      <dsp:spPr>
        <a:xfrm>
          <a:off x="-4534629" y="-695331"/>
          <a:ext cx="5401889" cy="5401889"/>
        </a:xfrm>
        <a:prstGeom prst="blockArc">
          <a:avLst>
            <a:gd name="adj1" fmla="val 18900000"/>
            <a:gd name="adj2" fmla="val 2700000"/>
            <a:gd name="adj3" fmla="val 4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CD3CC7-32F9-4634-898B-EE106A4A835F}">
      <dsp:nvSpPr>
        <dsp:cNvPr id="0" name=""/>
        <dsp:cNvSpPr/>
      </dsp:nvSpPr>
      <dsp:spPr>
        <a:xfrm>
          <a:off x="454270" y="308383"/>
          <a:ext cx="3911714" cy="61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9813"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Data Pre-Processing</a:t>
          </a:r>
          <a:endParaRPr lang="en-US" sz="2600" b="0" kern="1200" dirty="0"/>
        </a:p>
      </dsp:txBody>
      <dsp:txXfrm>
        <a:off x="454270" y="308383"/>
        <a:ext cx="3911714" cy="617087"/>
      </dsp:txXfrm>
    </dsp:sp>
    <dsp:sp modelId="{CF027B14-0451-46CD-AB8B-B3A59EF39EAA}">
      <dsp:nvSpPr>
        <dsp:cNvPr id="0" name=""/>
        <dsp:cNvSpPr/>
      </dsp:nvSpPr>
      <dsp:spPr>
        <a:xfrm>
          <a:off x="68591" y="231247"/>
          <a:ext cx="771358" cy="7713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124DCE-7190-4632-B48A-D89CF77E9164}">
      <dsp:nvSpPr>
        <dsp:cNvPr id="0" name=""/>
        <dsp:cNvSpPr/>
      </dsp:nvSpPr>
      <dsp:spPr>
        <a:xfrm>
          <a:off x="808060" y="1234174"/>
          <a:ext cx="3557924" cy="61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9813"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Models</a:t>
          </a:r>
        </a:p>
      </dsp:txBody>
      <dsp:txXfrm>
        <a:off x="808060" y="1234174"/>
        <a:ext cx="3557924" cy="617087"/>
      </dsp:txXfrm>
    </dsp:sp>
    <dsp:sp modelId="{1AA8AFD2-C5B3-4AFD-9A06-D186D008F784}">
      <dsp:nvSpPr>
        <dsp:cNvPr id="0" name=""/>
        <dsp:cNvSpPr/>
      </dsp:nvSpPr>
      <dsp:spPr>
        <a:xfrm>
          <a:off x="422381" y="1157038"/>
          <a:ext cx="771358" cy="7713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449F1-7696-494A-9F39-1E422C28CC8C}">
      <dsp:nvSpPr>
        <dsp:cNvPr id="0" name=""/>
        <dsp:cNvSpPr/>
      </dsp:nvSpPr>
      <dsp:spPr>
        <a:xfrm>
          <a:off x="808060" y="2159965"/>
          <a:ext cx="3557924" cy="61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9813"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Cross-Validation</a:t>
          </a:r>
        </a:p>
      </dsp:txBody>
      <dsp:txXfrm>
        <a:off x="808060" y="2159965"/>
        <a:ext cx="3557924" cy="617087"/>
      </dsp:txXfrm>
    </dsp:sp>
    <dsp:sp modelId="{8E4CB25F-088F-4369-8512-A82132DFACF2}">
      <dsp:nvSpPr>
        <dsp:cNvPr id="0" name=""/>
        <dsp:cNvSpPr/>
      </dsp:nvSpPr>
      <dsp:spPr>
        <a:xfrm>
          <a:off x="422381" y="2082829"/>
          <a:ext cx="771358" cy="7713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401B4D-3541-4DBA-B7D5-AC6ACC31CF5F}">
      <dsp:nvSpPr>
        <dsp:cNvPr id="0" name=""/>
        <dsp:cNvSpPr/>
      </dsp:nvSpPr>
      <dsp:spPr>
        <a:xfrm>
          <a:off x="454270" y="3085756"/>
          <a:ext cx="3911714" cy="61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9813"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t>Keras</a:t>
          </a:r>
          <a:r>
            <a:rPr lang="en-US" sz="2600" kern="1200" dirty="0"/>
            <a:t> Neural Network</a:t>
          </a:r>
        </a:p>
      </dsp:txBody>
      <dsp:txXfrm>
        <a:off x="454270" y="3085756"/>
        <a:ext cx="3911714" cy="617087"/>
      </dsp:txXfrm>
    </dsp:sp>
    <dsp:sp modelId="{AED23756-62BC-4FAD-8432-35D68770C37B}">
      <dsp:nvSpPr>
        <dsp:cNvPr id="0" name=""/>
        <dsp:cNvSpPr/>
      </dsp:nvSpPr>
      <dsp:spPr>
        <a:xfrm>
          <a:off x="68591" y="3008620"/>
          <a:ext cx="771358" cy="7713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27-Jun-22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27-Jun-22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27-Jun-22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27-Jun-22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27-Jun-22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27-Jun-22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27-Jun-22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27-Jun-22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27-Jun-22</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27-Jun-22</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27-Jun-22</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Overfitt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1">
                    <a:lumMod val="75000"/>
                  </a:schemeClr>
                </a:solidFill>
              </a:rPr>
              <a:t>Alzheimer Disease Prediction</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E3A79C-FF6A-3E13-2382-F85E2159E926}"/>
              </a:ext>
            </a:extLst>
          </p:cNvPr>
          <p:cNvSpPr>
            <a:spLocks noGrp="1"/>
          </p:cNvSpPr>
          <p:nvPr>
            <p:ph type="title"/>
          </p:nvPr>
        </p:nvSpPr>
        <p:spPr>
          <a:xfrm>
            <a:off x="1295400" y="2541588"/>
            <a:ext cx="9601200" cy="2743200"/>
          </a:xfrm>
        </p:spPr>
        <p:txBody>
          <a:bodyPr/>
          <a:lstStyle/>
          <a:p>
            <a:pPr algn="ctr"/>
            <a:r>
              <a:rPr lang="en-US" dirty="0">
                <a:latin typeface="Arial Black" panose="020B0A04020102020204" pitchFamily="34" charset="0"/>
              </a:rPr>
              <a:t>Related work</a:t>
            </a:r>
          </a:p>
        </p:txBody>
      </p:sp>
    </p:spTree>
    <p:extLst>
      <p:ext uri="{BB962C8B-B14F-4D97-AF65-F5344CB8AC3E}">
        <p14:creationId xmlns:p14="http://schemas.microsoft.com/office/powerpoint/2010/main" val="90863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1A1B32-C2D3-75F5-CAF2-FB73DC43028B}"/>
              </a:ext>
            </a:extLst>
          </p:cNvPr>
          <p:cNvSpPr>
            <a:spLocks noGrp="1"/>
          </p:cNvSpPr>
          <p:nvPr>
            <p:ph type="title"/>
          </p:nvPr>
        </p:nvSpPr>
        <p:spPr>
          <a:xfrm>
            <a:off x="261257" y="201881"/>
            <a:ext cx="10635343" cy="1163781"/>
          </a:xfrm>
        </p:spPr>
        <p:txBody>
          <a:bodyPr>
            <a:normAutofit fontScale="90000"/>
          </a:bodyPr>
          <a:lstStyle/>
          <a:p>
            <a:pPr marL="0" marR="0" algn="l">
              <a:lnSpc>
                <a:spcPct val="115000"/>
              </a:lnSpc>
              <a:spcBef>
                <a:spcPts val="0"/>
              </a:spcBef>
              <a:spcAft>
                <a:spcPts val="1000"/>
              </a:spcAft>
            </a:pPr>
            <a:r>
              <a:rPr lang="en-US" sz="2000" b="1" dirty="0">
                <a:effectLst/>
                <a:latin typeface="Arial Black" panose="020B0A04020102020204" pitchFamily="34" charset="0"/>
                <a:ea typeface="Calibri" panose="020F0502020204030204" pitchFamily="34" charset="0"/>
                <a:cs typeface="Arial" panose="020B0604020202020204" pitchFamily="34" charset="0"/>
              </a:rPr>
              <a:t>Early stage Alzheimer’s diseases prediction using machine learning models</a:t>
            </a:r>
            <a:br>
              <a:rPr lang="en-US" sz="2000" dirty="0">
                <a:effectLst/>
                <a:latin typeface="Arial Black" panose="020B0A04020102020204" pitchFamily="34" charset="0"/>
                <a:ea typeface="Calibri" panose="020F0502020204030204" pitchFamily="34" charset="0"/>
                <a:cs typeface="Arial" panose="020B0604020202020204" pitchFamily="34" charset="0"/>
              </a:rPr>
            </a:br>
            <a:r>
              <a:rPr lang="en-US" sz="2000" dirty="0">
                <a:effectLst/>
                <a:latin typeface="Arial Black" panose="020B0A04020102020204" pitchFamily="34" charset="0"/>
                <a:ea typeface="Calibri" panose="020F0502020204030204" pitchFamily="34" charset="0"/>
                <a:cs typeface="Arial" panose="020B0604020202020204" pitchFamily="34" charset="0"/>
              </a:rPr>
              <a:t>                                                                             AT </a:t>
            </a:r>
            <a:r>
              <a:rPr lang="en-US" sz="2000" b="1" dirty="0">
                <a:effectLst/>
                <a:latin typeface="Arial Black" panose="020B0A04020102020204" pitchFamily="34" charset="0"/>
                <a:ea typeface="Calibri" panose="020F0502020204030204" pitchFamily="34" charset="0"/>
                <a:cs typeface="Arial" panose="020B0604020202020204" pitchFamily="34" charset="0"/>
              </a:rPr>
              <a:t>vit university 2022</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5" name="Text Placeholder 3">
            <a:extLst>
              <a:ext uri="{FF2B5EF4-FFF2-40B4-BE49-F238E27FC236}">
                <a16:creationId xmlns:a16="http://schemas.microsoft.com/office/drawing/2014/main" id="{FE43FCEB-32B4-C227-D64B-9F91AF5BD708}"/>
              </a:ext>
            </a:extLst>
          </p:cNvPr>
          <p:cNvSpPr>
            <a:spLocks noGrp="1"/>
          </p:cNvSpPr>
          <p:nvPr>
            <p:ph idx="1"/>
          </p:nvPr>
        </p:nvSpPr>
        <p:spPr>
          <a:xfrm>
            <a:off x="379512" y="1460664"/>
            <a:ext cx="7968899" cy="4330535"/>
          </a:xfrm>
        </p:spPr>
        <p:txBody>
          <a:bodyPr>
            <a:normAutofit/>
          </a:bodyPr>
          <a:lstStyle/>
          <a:p>
            <a:pPr marL="0" marR="0" indent="0">
              <a:lnSpc>
                <a:spcPct val="115000"/>
              </a:lnSpc>
              <a:spcBef>
                <a:spcPts val="0"/>
              </a:spcBef>
              <a:spcAft>
                <a:spcPts val="10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Alzheimer diseases is progressive neurological condition that leads to short term memory loss which lasts for years or the rest of life, So early detection controls brain damage to great extent.</a:t>
            </a:r>
          </a:p>
          <a:p>
            <a:pPr marL="0" marR="0" indent="0">
              <a:lnSpc>
                <a:spcPct val="115000"/>
              </a:lnSpc>
              <a:spcBef>
                <a:spcPts val="0"/>
              </a:spcBef>
              <a:spcAft>
                <a:spcPts val="10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Detection by applying on data some algorithms Such as</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SVM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Random Forest classifier </a:t>
            </a:r>
            <a:endParaRPr lang="en-US" sz="1800" dirty="0">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decision tree</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voting classifier</a:t>
            </a:r>
          </a:p>
        </p:txBody>
      </p:sp>
      <p:pic>
        <p:nvPicPr>
          <p:cNvPr id="3" name="Picture 2">
            <a:extLst>
              <a:ext uri="{FF2B5EF4-FFF2-40B4-BE49-F238E27FC236}">
                <a16:creationId xmlns:a16="http://schemas.microsoft.com/office/drawing/2014/main" id="{A9817E6E-EFB8-329D-C624-88D7CA0490B1}"/>
              </a:ext>
            </a:extLst>
          </p:cNvPr>
          <p:cNvPicPr>
            <a:picLocks noChangeAspect="1"/>
          </p:cNvPicPr>
          <p:nvPr/>
        </p:nvPicPr>
        <p:blipFill>
          <a:blip r:embed="rId2"/>
          <a:stretch>
            <a:fillRect/>
          </a:stretch>
        </p:blipFill>
        <p:spPr>
          <a:xfrm>
            <a:off x="4966927" y="3521999"/>
            <a:ext cx="6762968" cy="2237244"/>
          </a:xfrm>
          <a:prstGeom prst="rect">
            <a:avLst/>
          </a:prstGeom>
        </p:spPr>
      </p:pic>
    </p:spTree>
    <p:extLst>
      <p:ext uri="{BB962C8B-B14F-4D97-AF65-F5344CB8AC3E}">
        <p14:creationId xmlns:p14="http://schemas.microsoft.com/office/powerpoint/2010/main" val="14236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D544B-EBB5-19B9-29A6-F3EADE8DFB3B}"/>
              </a:ext>
            </a:extLst>
          </p:cNvPr>
          <p:cNvPicPr>
            <a:picLocks noChangeAspect="1"/>
          </p:cNvPicPr>
          <p:nvPr/>
        </p:nvPicPr>
        <p:blipFill>
          <a:blip r:embed="rId2"/>
          <a:stretch>
            <a:fillRect/>
          </a:stretch>
        </p:blipFill>
        <p:spPr>
          <a:xfrm>
            <a:off x="7732889" y="2260886"/>
            <a:ext cx="3914690" cy="3324249"/>
          </a:xfrm>
          <a:prstGeom prst="rect">
            <a:avLst/>
          </a:prstGeom>
        </p:spPr>
      </p:pic>
      <p:sp>
        <p:nvSpPr>
          <p:cNvPr id="7" name="TextBox 6">
            <a:extLst>
              <a:ext uri="{FF2B5EF4-FFF2-40B4-BE49-F238E27FC236}">
                <a16:creationId xmlns:a16="http://schemas.microsoft.com/office/drawing/2014/main" id="{0BD9915B-14EC-E4AB-5FCB-21304F794E0D}"/>
              </a:ext>
            </a:extLst>
          </p:cNvPr>
          <p:cNvSpPr txBox="1"/>
          <p:nvPr/>
        </p:nvSpPr>
        <p:spPr>
          <a:xfrm>
            <a:off x="406400" y="2260886"/>
            <a:ext cx="6511105" cy="3430683"/>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1. It is more likely for men to have demented, or Alzheimer’s Disease, than for women.</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2. In terms of years of education, demented patients were less educated.</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3. Brain volume in non-demented groups is greater than in demented groups.</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Arial" panose="020B0604020202020204" pitchFamily="34" charset="0"/>
              </a:rPr>
              <a:t> 4. Among the demented group there is a higher concentration of 70-80-year-olds than in the non-demented patients.</a:t>
            </a:r>
          </a:p>
          <a:p>
            <a:endParaRPr lang="en-US" dirty="0"/>
          </a:p>
        </p:txBody>
      </p:sp>
      <p:sp>
        <p:nvSpPr>
          <p:cNvPr id="9" name="TextBox 8">
            <a:extLst>
              <a:ext uri="{FF2B5EF4-FFF2-40B4-BE49-F238E27FC236}">
                <a16:creationId xmlns:a16="http://schemas.microsoft.com/office/drawing/2014/main" id="{DC820C01-0CA7-1E99-F399-E6E4D7264997}"/>
              </a:ext>
            </a:extLst>
          </p:cNvPr>
          <p:cNvSpPr txBox="1"/>
          <p:nvPr/>
        </p:nvSpPr>
        <p:spPr>
          <a:xfrm>
            <a:off x="406400" y="440267"/>
            <a:ext cx="5565422" cy="738664"/>
          </a:xfrm>
          <a:prstGeom prst="rect">
            <a:avLst/>
          </a:prstGeom>
          <a:noFill/>
        </p:spPr>
        <p:txBody>
          <a:bodyPr wrap="square" rtlCol="0">
            <a:spAutoFit/>
          </a:bodyPr>
          <a:lstStyle/>
          <a:p>
            <a:r>
              <a:rPr lang="en-US" sz="2400" b="1" u="sng" dirty="0">
                <a:solidFill>
                  <a:srgbClr val="C00000"/>
                </a:solidFill>
                <a:effectLst/>
                <a:latin typeface="Calibri" panose="020F0502020204030204" pitchFamily="34" charset="0"/>
                <a:ea typeface="Calibri" panose="020F0502020204030204" pitchFamily="34" charset="0"/>
                <a:cs typeface="Arial" panose="020B0604020202020204" pitchFamily="34" charset="0"/>
              </a:rPr>
              <a:t>They concludes causes of Alzheimer:</a:t>
            </a:r>
          </a:p>
          <a:p>
            <a:endParaRPr lang="en-US" dirty="0"/>
          </a:p>
        </p:txBody>
      </p:sp>
    </p:spTree>
    <p:extLst>
      <p:ext uri="{BB962C8B-B14F-4D97-AF65-F5344CB8AC3E}">
        <p14:creationId xmlns:p14="http://schemas.microsoft.com/office/powerpoint/2010/main" val="192437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9C52B3-03E2-D206-C44B-199D114F0DB2}"/>
              </a:ext>
            </a:extLst>
          </p:cNvPr>
          <p:cNvSpPr>
            <a:spLocks noGrp="1"/>
          </p:cNvSpPr>
          <p:nvPr>
            <p:ph type="title"/>
          </p:nvPr>
        </p:nvSpPr>
        <p:spPr>
          <a:xfrm>
            <a:off x="309748" y="170729"/>
            <a:ext cx="9601200" cy="1143000"/>
          </a:xfrm>
        </p:spPr>
        <p:txBody>
          <a:bodyPr>
            <a:normAutofit fontScale="90000"/>
          </a:bodyPr>
          <a:lstStyle/>
          <a:p>
            <a:br>
              <a:rPr lang="ar-EG" sz="1800" dirty="0">
                <a:effectLst/>
                <a:latin typeface="Calibri" panose="020F0502020204030204" pitchFamily="34" charset="0"/>
                <a:ea typeface="Calibri" panose="020F0502020204030204" pitchFamily="34" charset="0"/>
                <a:cs typeface="Arial" panose="020B0604020202020204" pitchFamily="34" charset="0"/>
              </a:rPr>
            </a:br>
            <a:br>
              <a:rPr lang="ar-EG" sz="1800" dirty="0">
                <a:effectLst/>
                <a:latin typeface="Calibri" panose="020F0502020204030204" pitchFamily="34" charset="0"/>
                <a:ea typeface="Calibri" panose="020F0502020204030204" pitchFamily="34" charset="0"/>
                <a:cs typeface="Arial" panose="020B0604020202020204" pitchFamily="34" charset="0"/>
              </a:rPr>
            </a:br>
            <a:r>
              <a:rPr lang="en-US" sz="2200" b="1" dirty="0">
                <a:effectLst/>
                <a:latin typeface="Calibri" panose="020F0502020204030204" pitchFamily="34" charset="0"/>
                <a:ea typeface="Calibri" panose="020F0502020204030204" pitchFamily="34" charset="0"/>
                <a:cs typeface="Arial" panose="020B0604020202020204" pitchFamily="34" charset="0"/>
              </a:rPr>
              <a:t>Machine Learning Framework for the Prediction of Alzheimer’s Disease Using Gene Expression Data Based on Efficient Gene Selection</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5" name="Content Placeholder 2">
            <a:extLst>
              <a:ext uri="{FF2B5EF4-FFF2-40B4-BE49-F238E27FC236}">
                <a16:creationId xmlns:a16="http://schemas.microsoft.com/office/drawing/2014/main" id="{FA79D9EC-A876-FC31-5124-1DAFA7B46E68}"/>
              </a:ext>
            </a:extLst>
          </p:cNvPr>
          <p:cNvSpPr>
            <a:spLocks noGrp="1"/>
          </p:cNvSpPr>
          <p:nvPr>
            <p:ph idx="1"/>
          </p:nvPr>
        </p:nvSpPr>
        <p:spPr>
          <a:xfrm>
            <a:off x="522514" y="1045029"/>
            <a:ext cx="10972800" cy="4746171"/>
          </a:xfrm>
        </p:spPr>
        <p:txBody>
          <a:bodyPr>
            <a:normAutofit fontScale="92500" lnSpcReduction="20000"/>
          </a:bodyPr>
          <a:lstStyle/>
          <a:p>
            <a:r>
              <a:rPr lang="en-US" sz="1500" dirty="0">
                <a:effectLst/>
                <a:latin typeface="Calibri" panose="020F0502020204030204" pitchFamily="34" charset="0"/>
                <a:ea typeface="Calibri" panose="020F0502020204030204" pitchFamily="34" charset="0"/>
                <a:cs typeface="Arial" panose="020B0604020202020204" pitchFamily="34" charset="0"/>
              </a:rPr>
              <a:t>In recent years, much research has focused on using machine learning (ML) for disease prediction based on gene expression (GE) data. </a:t>
            </a:r>
            <a:endParaRPr lang="ar-EG" sz="1500" dirty="0">
              <a:effectLst/>
              <a:latin typeface="Calibri" panose="020F0502020204030204" pitchFamily="34" charset="0"/>
              <a:ea typeface="Calibri" panose="020F0502020204030204" pitchFamily="34" charset="0"/>
              <a:cs typeface="Arial" panose="020B0604020202020204" pitchFamily="34" charset="0"/>
            </a:endParaRPr>
          </a:p>
          <a:p>
            <a:r>
              <a:rPr lang="en-US" sz="1500" dirty="0">
                <a:effectLst/>
                <a:latin typeface="Calibri" panose="020F0502020204030204" pitchFamily="34" charset="0"/>
                <a:ea typeface="Calibri" panose="020F0502020204030204" pitchFamily="34" charset="0"/>
                <a:cs typeface="Arial" panose="020B0604020202020204" pitchFamily="34" charset="0"/>
              </a:rPr>
              <a:t>The present work is intended to fill th</a:t>
            </a:r>
            <a:r>
              <a:rPr lang="en-US" sz="1500" dirty="0">
                <a:latin typeface="Calibri" panose="020F0502020204030204" pitchFamily="34" charset="0"/>
                <a:ea typeface="Calibri" panose="020F0502020204030204" pitchFamily="34" charset="0"/>
                <a:cs typeface="Arial" panose="020B0604020202020204" pitchFamily="34" charset="0"/>
              </a:rPr>
              <a:t>e</a:t>
            </a:r>
            <a:r>
              <a:rPr lang="en-US" sz="1500" dirty="0">
                <a:effectLst/>
                <a:latin typeface="Calibri" panose="020F0502020204030204" pitchFamily="34" charset="0"/>
                <a:ea typeface="Calibri" panose="020F0502020204030204" pitchFamily="34" charset="0"/>
                <a:cs typeface="Arial" panose="020B0604020202020204" pitchFamily="34" charset="0"/>
              </a:rPr>
              <a:t> gap of data shortage by introducing a symmetric framework to predict AD from GE data, with the aim to produce the most accurate prediction using the smallest number of genes. </a:t>
            </a:r>
          </a:p>
          <a:p>
            <a:r>
              <a:rPr lang="en-US" sz="1500" dirty="0"/>
              <a:t>Materials and Methods :</a:t>
            </a:r>
          </a:p>
          <a:p>
            <a:pPr lvl="1"/>
            <a:r>
              <a:rPr lang="en-US" sz="1500" dirty="0"/>
              <a:t> Integration of Datasets ,</a:t>
            </a:r>
          </a:p>
          <a:p>
            <a:pPr lvl="1"/>
            <a:r>
              <a:rPr lang="en-US" sz="1500" dirty="0"/>
              <a:t> Preprocessing ,</a:t>
            </a:r>
          </a:p>
          <a:p>
            <a:pPr lvl="1"/>
            <a:r>
              <a:rPr lang="en-US" sz="1500" dirty="0"/>
              <a:t> Gene Selection (GS) : {Chi squared (</a:t>
            </a:r>
            <a:r>
              <a:rPr lang="el-GR" sz="1500" dirty="0"/>
              <a:t>χ 2 )</a:t>
            </a:r>
            <a:r>
              <a:rPr lang="en-US" sz="1500" dirty="0"/>
              <a:t> ,</a:t>
            </a:r>
            <a:br>
              <a:rPr lang="en-US" sz="1500" dirty="0"/>
            </a:br>
            <a:r>
              <a:rPr lang="en-US" sz="1500" dirty="0"/>
              <a:t> Analysis of variance (ANOVA) , Mutual Information (MI) } ,</a:t>
            </a:r>
          </a:p>
          <a:p>
            <a:pPr lvl="1"/>
            <a:r>
              <a:rPr lang="en-US" sz="1500" dirty="0"/>
              <a:t> Classification: {SVM , RF , LR } .  </a:t>
            </a:r>
          </a:p>
          <a:p>
            <a:r>
              <a:rPr lang="en-US" sz="1500" dirty="0"/>
              <a:t>The contribution of this article is multifaceted as follows:</a:t>
            </a:r>
          </a:p>
          <a:p>
            <a:pPr lvl="1"/>
            <a:r>
              <a:rPr lang="en-US" sz="1300" dirty="0"/>
              <a:t> • A comprehensive framework to diagnose AD from GE data;</a:t>
            </a:r>
          </a:p>
          <a:p>
            <a:pPr lvl="1"/>
            <a:r>
              <a:rPr lang="en-US" sz="1300" dirty="0"/>
              <a:t> • A novel GS methodology based on hybrid filter/wrapper selection methods; </a:t>
            </a:r>
          </a:p>
          <a:p>
            <a:pPr lvl="1"/>
            <a:r>
              <a:rPr lang="en-US" sz="1300" dirty="0"/>
              <a:t>• The use of 6 different performance metrics to evaluate the proposed framework;</a:t>
            </a:r>
          </a:p>
          <a:p>
            <a:pPr lvl="1"/>
            <a:r>
              <a:rPr lang="en-US" sz="1300" dirty="0"/>
              <a:t> • High-performance exceeding, as demonstrated by experimental results, state of the art GE-based AD prediction frameworks;</a:t>
            </a:r>
          </a:p>
          <a:p>
            <a:pPr lvl="1"/>
            <a:r>
              <a:rPr lang="en-US" sz="1300" dirty="0"/>
              <a:t> • An enrichment to the literature on AD prediction based GE data, which is admittedly poor compared to the literature on other diseases.</a:t>
            </a:r>
          </a:p>
          <a:p>
            <a:pPr marL="457200" lvl="1" indent="0">
              <a:buNone/>
            </a:pPr>
            <a:r>
              <a:rPr lang="en-US" sz="1300" dirty="0"/>
              <a:t>                                                                                                                    </a:t>
            </a:r>
            <a:endParaRPr lang="en-US" sz="15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CC43B8B-135F-371D-82C4-7A09DC082197}"/>
              </a:ext>
            </a:extLst>
          </p:cNvPr>
          <p:cNvPicPr>
            <a:picLocks noChangeAspect="1"/>
          </p:cNvPicPr>
          <p:nvPr/>
        </p:nvPicPr>
        <p:blipFill>
          <a:blip r:embed="rId2"/>
          <a:stretch>
            <a:fillRect/>
          </a:stretch>
        </p:blipFill>
        <p:spPr>
          <a:xfrm>
            <a:off x="6599646" y="2696002"/>
            <a:ext cx="5592354" cy="1712925"/>
          </a:xfrm>
          <a:prstGeom prst="rect">
            <a:avLst/>
          </a:prstGeom>
        </p:spPr>
      </p:pic>
      <p:pic>
        <p:nvPicPr>
          <p:cNvPr id="7" name="Picture 6">
            <a:extLst>
              <a:ext uri="{FF2B5EF4-FFF2-40B4-BE49-F238E27FC236}">
                <a16:creationId xmlns:a16="http://schemas.microsoft.com/office/drawing/2014/main" id="{0D2BDEC1-640F-2F81-FE1B-BC1931E486CB}"/>
              </a:ext>
            </a:extLst>
          </p:cNvPr>
          <p:cNvPicPr>
            <a:picLocks noChangeAspect="1"/>
          </p:cNvPicPr>
          <p:nvPr/>
        </p:nvPicPr>
        <p:blipFill>
          <a:blip r:embed="rId3"/>
          <a:stretch>
            <a:fillRect/>
          </a:stretch>
        </p:blipFill>
        <p:spPr>
          <a:xfrm>
            <a:off x="7805300" y="2459762"/>
            <a:ext cx="2758679" cy="236240"/>
          </a:xfrm>
          <a:prstGeom prst="rect">
            <a:avLst/>
          </a:prstGeom>
        </p:spPr>
      </p:pic>
    </p:spTree>
    <p:extLst>
      <p:ext uri="{BB962C8B-B14F-4D97-AF65-F5344CB8AC3E}">
        <p14:creationId xmlns:p14="http://schemas.microsoft.com/office/powerpoint/2010/main" val="949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931597-BA91-666D-8FF7-3015EEE97947}"/>
              </a:ext>
            </a:extLst>
          </p:cNvPr>
          <p:cNvSpPr>
            <a:spLocks noGrp="1"/>
          </p:cNvSpPr>
          <p:nvPr>
            <p:ph type="title"/>
          </p:nvPr>
        </p:nvSpPr>
        <p:spPr>
          <a:xfrm>
            <a:off x="392875" y="0"/>
            <a:ext cx="9601200" cy="848570"/>
          </a:xfrm>
        </p:spPr>
        <p:txBody>
          <a:bodyPr>
            <a:normAutofit/>
          </a:bodyPr>
          <a:lstStyle/>
          <a:p>
            <a:r>
              <a:rPr lang="en-US" sz="2400" b="1" dirty="0"/>
              <a:t>A Comparative Analysis of Machine Learning Algorithms to Predict Alzheimer’s Disease</a:t>
            </a:r>
            <a:endParaRPr lang="en-US" dirty="0"/>
          </a:p>
        </p:txBody>
      </p:sp>
      <p:sp>
        <p:nvSpPr>
          <p:cNvPr id="5" name="Text Placeholder 3">
            <a:extLst>
              <a:ext uri="{FF2B5EF4-FFF2-40B4-BE49-F238E27FC236}">
                <a16:creationId xmlns:a16="http://schemas.microsoft.com/office/drawing/2014/main" id="{0C3DCD65-0321-A936-8FB5-F962CF284A86}"/>
              </a:ext>
            </a:extLst>
          </p:cNvPr>
          <p:cNvSpPr>
            <a:spLocks noGrp="1"/>
          </p:cNvSpPr>
          <p:nvPr>
            <p:ph idx="1"/>
          </p:nvPr>
        </p:nvSpPr>
        <p:spPr>
          <a:xfrm>
            <a:off x="348272" y="2095181"/>
            <a:ext cx="8032675" cy="2747752"/>
          </a:xfrm>
        </p:spPr>
        <p:txBody>
          <a:bodyPr>
            <a:noAutofit/>
          </a:bodyPr>
          <a:lstStyle/>
          <a:p>
            <a:pPr marL="0" indent="0" algn="l">
              <a:buNone/>
            </a:pPr>
            <a:endParaRPr lang="en-US" sz="1400" b="1" dirty="0"/>
          </a:p>
          <a:p>
            <a:pPr marL="0" indent="0" algn="l">
              <a:buNone/>
            </a:pPr>
            <a:endParaRPr lang="en-US" sz="1400" b="1" dirty="0"/>
          </a:p>
          <a:p>
            <a:pPr marL="0" indent="0" algn="l">
              <a:buNone/>
            </a:pPr>
            <a:r>
              <a:rPr lang="en-US" sz="1400" b="1" dirty="0"/>
              <a:t>DATA PREPROCCESSING</a:t>
            </a:r>
          </a:p>
          <a:p>
            <a:pPr algn="l">
              <a:buFont typeface="Arial" panose="020B0604020202020204" pitchFamily="34" charset="0"/>
              <a:buChar char="•"/>
            </a:pPr>
            <a:r>
              <a:rPr lang="en-US" sz="1600" dirty="0"/>
              <a:t>There are several categorical values present in the dataset. Among them, gender and group attribute columns are converted into numeric values 0 and 1.</a:t>
            </a:r>
          </a:p>
          <a:p>
            <a:pPr algn="l">
              <a:buFont typeface="Arial" panose="020B0604020202020204" pitchFamily="34" charset="0"/>
              <a:buChar char="•"/>
            </a:pPr>
            <a:r>
              <a:rPr lang="en-US" sz="1600" dirty="0"/>
              <a:t>The dataset is checked for any null or missing values, the missing values of those rows were not deleted. Instead, the median value is used to fill in those missing values for these features.</a:t>
            </a:r>
          </a:p>
          <a:p>
            <a:pPr algn="l">
              <a:buFont typeface="Arial" panose="020B0604020202020204" pitchFamily="34" charset="0"/>
              <a:buChar char="•"/>
            </a:pPr>
            <a:r>
              <a:rPr lang="en-US" sz="1600" dirty="0"/>
              <a:t>Then, the dataset was split for training validation and testing.</a:t>
            </a:r>
          </a:p>
          <a:p>
            <a:pPr marL="0" indent="0" algn="l">
              <a:buNone/>
            </a:pPr>
            <a:r>
              <a:rPr lang="en-US" sz="1600" dirty="0"/>
              <a:t> </a:t>
            </a:r>
          </a:p>
        </p:txBody>
      </p:sp>
      <p:pic>
        <p:nvPicPr>
          <p:cNvPr id="6" name="Content Placeholder 4" descr="Diagram&#10;&#10;Description automatically generated">
            <a:extLst>
              <a:ext uri="{FF2B5EF4-FFF2-40B4-BE49-F238E27FC236}">
                <a16:creationId xmlns:a16="http://schemas.microsoft.com/office/drawing/2014/main" id="{095EC1BD-5B25-3ADF-2386-EE9B515C7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947" y="1864143"/>
            <a:ext cx="3664850" cy="2857608"/>
          </a:xfrm>
          <a:prstGeom prst="rect">
            <a:avLst/>
          </a:prstGeom>
        </p:spPr>
      </p:pic>
      <p:sp>
        <p:nvSpPr>
          <p:cNvPr id="3" name="TextBox 2">
            <a:extLst>
              <a:ext uri="{FF2B5EF4-FFF2-40B4-BE49-F238E27FC236}">
                <a16:creationId xmlns:a16="http://schemas.microsoft.com/office/drawing/2014/main" id="{C62777B6-040A-F2E7-C3F1-7146D426C416}"/>
              </a:ext>
            </a:extLst>
          </p:cNvPr>
          <p:cNvSpPr txBox="1"/>
          <p:nvPr/>
        </p:nvSpPr>
        <p:spPr>
          <a:xfrm>
            <a:off x="227667" y="1322026"/>
            <a:ext cx="8153280" cy="1600438"/>
          </a:xfrm>
          <a:prstGeom prst="rect">
            <a:avLst/>
          </a:prstGeom>
          <a:noFill/>
        </p:spPr>
        <p:txBody>
          <a:bodyPr wrap="square" rtlCol="0">
            <a:spAutoFit/>
          </a:bodyPr>
          <a:lstStyle/>
          <a:p>
            <a:pPr marL="0" indent="0" algn="just">
              <a:buNone/>
            </a:pPr>
            <a:r>
              <a:rPr lang="en-US" sz="1600" dirty="0"/>
              <a:t>-Alzheimer’s syndrome is an inherited, irreversible brain condition that steadily affects the ability to perform the necessary things, memory, and reasoning skills.</a:t>
            </a:r>
          </a:p>
          <a:p>
            <a:pPr marL="0" indent="0" algn="just">
              <a:buNone/>
            </a:pPr>
            <a:endParaRPr lang="en-US" sz="1600" dirty="0"/>
          </a:p>
          <a:p>
            <a:pPr marL="0" indent="0" algn="just">
              <a:buNone/>
            </a:pPr>
            <a:r>
              <a:rPr lang="en-US" sz="1600" dirty="0"/>
              <a:t>-The OASIS dataset has been used in the system , which contains all the attributes and values</a:t>
            </a:r>
            <a:r>
              <a:rPr lang="en-US" sz="1400" dirty="0"/>
              <a:t>.</a:t>
            </a:r>
          </a:p>
          <a:p>
            <a:endParaRPr lang="en-US" dirty="0"/>
          </a:p>
        </p:txBody>
      </p:sp>
    </p:spTree>
    <p:extLst>
      <p:ext uri="{BB962C8B-B14F-4D97-AF65-F5344CB8AC3E}">
        <p14:creationId xmlns:p14="http://schemas.microsoft.com/office/powerpoint/2010/main" val="19807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B55BF0-05FD-A86D-BB6E-FA1E4433F491}"/>
              </a:ext>
            </a:extLst>
          </p:cNvPr>
          <p:cNvSpPr txBox="1"/>
          <p:nvPr/>
        </p:nvSpPr>
        <p:spPr>
          <a:xfrm>
            <a:off x="572353" y="1900893"/>
            <a:ext cx="11350396" cy="1477328"/>
          </a:xfrm>
          <a:prstGeom prst="rect">
            <a:avLst/>
          </a:prstGeom>
          <a:noFill/>
        </p:spPr>
        <p:txBody>
          <a:bodyPr wrap="square">
            <a:spAutoFit/>
          </a:bodyPr>
          <a:lstStyle/>
          <a:p>
            <a:pPr marL="0" indent="0" algn="l">
              <a:buNone/>
            </a:pPr>
            <a:r>
              <a:rPr lang="en-US" sz="1800" b="1" dirty="0"/>
              <a:t>-The dataset has been analyzed and applied in several  machine learning models: </a:t>
            </a:r>
          </a:p>
          <a:p>
            <a:pPr marL="0" indent="0" algn="l">
              <a:buNone/>
            </a:pPr>
            <a:endParaRPr lang="en-US" sz="1800" dirty="0"/>
          </a:p>
          <a:p>
            <a:pPr marL="0" indent="0" algn="l">
              <a:buNone/>
            </a:pPr>
            <a:r>
              <a:rPr lang="en-US" sz="1800" dirty="0"/>
              <a:t>Support vector machine(SVM), logistic regression, decision tree , and random forest have been used for prediction.</a:t>
            </a:r>
          </a:p>
          <a:p>
            <a:pPr marL="0" indent="0" algn="l">
              <a:buNone/>
            </a:pPr>
            <a:endParaRPr lang="en-US" sz="1800" dirty="0"/>
          </a:p>
        </p:txBody>
      </p:sp>
      <p:sp>
        <p:nvSpPr>
          <p:cNvPr id="5" name="TextBox 4">
            <a:extLst>
              <a:ext uri="{FF2B5EF4-FFF2-40B4-BE49-F238E27FC236}">
                <a16:creationId xmlns:a16="http://schemas.microsoft.com/office/drawing/2014/main" id="{49C8BB92-D266-862B-88C5-3AE438BB17DB}"/>
              </a:ext>
            </a:extLst>
          </p:cNvPr>
          <p:cNvSpPr txBox="1"/>
          <p:nvPr/>
        </p:nvSpPr>
        <p:spPr>
          <a:xfrm>
            <a:off x="572353" y="600249"/>
            <a:ext cx="11495455" cy="923330"/>
          </a:xfrm>
          <a:prstGeom prst="rect">
            <a:avLst/>
          </a:prstGeom>
          <a:noFill/>
        </p:spPr>
        <p:txBody>
          <a:bodyPr wrap="none" rtlCol="0">
            <a:spAutoFit/>
          </a:bodyPr>
          <a:lstStyle/>
          <a:p>
            <a:r>
              <a:rPr lang="en-US" sz="1800" dirty="0"/>
              <a:t>-Random sampling has been used for the split, but this creates an imbalance between training and testing split .</a:t>
            </a:r>
          </a:p>
          <a:p>
            <a:r>
              <a:rPr lang="en-US" sz="1800" dirty="0"/>
              <a:t> So, stratified sampling has been applied with a training-validation size of 80% and a testing size of 20%.</a:t>
            </a:r>
          </a:p>
          <a:p>
            <a:r>
              <a:rPr lang="en-US" sz="1800" dirty="0"/>
              <a:t>After that, standardization has been applied to do the scaling of the features</a:t>
            </a:r>
            <a:endParaRPr lang="en-US" dirty="0"/>
          </a:p>
        </p:txBody>
      </p:sp>
      <p:sp>
        <p:nvSpPr>
          <p:cNvPr id="6" name="TextBox 5">
            <a:extLst>
              <a:ext uri="{FF2B5EF4-FFF2-40B4-BE49-F238E27FC236}">
                <a16:creationId xmlns:a16="http://schemas.microsoft.com/office/drawing/2014/main" id="{67CBF697-F8DB-40AB-533F-365CDAD8D92B}"/>
              </a:ext>
            </a:extLst>
          </p:cNvPr>
          <p:cNvSpPr txBox="1"/>
          <p:nvPr/>
        </p:nvSpPr>
        <p:spPr>
          <a:xfrm>
            <a:off x="572353" y="5509947"/>
            <a:ext cx="11508279" cy="646331"/>
          </a:xfrm>
          <a:prstGeom prst="rect">
            <a:avLst/>
          </a:prstGeom>
          <a:noFill/>
        </p:spPr>
        <p:txBody>
          <a:bodyPr wrap="none" rtlCol="0">
            <a:spAutoFit/>
          </a:bodyPr>
          <a:lstStyle/>
          <a:p>
            <a:r>
              <a:rPr lang="en-US" sz="1800" dirty="0"/>
              <a:t>Comparing the results, it is found that the support vector machine provides the best results among the models. </a:t>
            </a:r>
          </a:p>
          <a:p>
            <a:r>
              <a:rPr lang="en-US" sz="1800" dirty="0"/>
              <a:t>It has the best accuracy in detecting Alzheimer disease</a:t>
            </a:r>
            <a:endParaRPr lang="en-US" dirty="0"/>
          </a:p>
        </p:txBody>
      </p:sp>
      <p:pic>
        <p:nvPicPr>
          <p:cNvPr id="7" name="Picture 6">
            <a:extLst>
              <a:ext uri="{FF2B5EF4-FFF2-40B4-BE49-F238E27FC236}">
                <a16:creationId xmlns:a16="http://schemas.microsoft.com/office/drawing/2014/main" id="{E399C015-4238-9759-3AB1-F2B50F51C958}"/>
              </a:ext>
            </a:extLst>
          </p:cNvPr>
          <p:cNvPicPr>
            <a:picLocks noChangeAspect="1"/>
          </p:cNvPicPr>
          <p:nvPr/>
        </p:nvPicPr>
        <p:blipFill>
          <a:blip r:embed="rId2"/>
          <a:stretch>
            <a:fillRect/>
          </a:stretch>
        </p:blipFill>
        <p:spPr>
          <a:xfrm>
            <a:off x="464223" y="3655305"/>
            <a:ext cx="11458526" cy="1477328"/>
          </a:xfrm>
          <a:prstGeom prst="rect">
            <a:avLst/>
          </a:prstGeom>
        </p:spPr>
      </p:pic>
    </p:spTree>
    <p:extLst>
      <p:ext uri="{BB962C8B-B14F-4D97-AF65-F5344CB8AC3E}">
        <p14:creationId xmlns:p14="http://schemas.microsoft.com/office/powerpoint/2010/main" val="19210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F9B9-3D9A-A489-2CDC-52742D98E5A6}"/>
              </a:ext>
            </a:extLst>
          </p:cNvPr>
          <p:cNvSpPr>
            <a:spLocks noGrp="1"/>
          </p:cNvSpPr>
          <p:nvPr>
            <p:ph type="title"/>
          </p:nvPr>
        </p:nvSpPr>
        <p:spPr/>
        <p:txBody>
          <a:bodyPr/>
          <a:lstStyle/>
          <a:p>
            <a:r>
              <a:rPr lang="en-US" dirty="0"/>
              <a:t>Proposed Model</a:t>
            </a:r>
          </a:p>
        </p:txBody>
      </p:sp>
    </p:spTree>
    <p:extLst>
      <p:ext uri="{BB962C8B-B14F-4D97-AF65-F5344CB8AC3E}">
        <p14:creationId xmlns:p14="http://schemas.microsoft.com/office/powerpoint/2010/main" val="89810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C87A-2274-42A3-8DC5-2034BC03E790}"/>
              </a:ext>
            </a:extLst>
          </p:cNvPr>
          <p:cNvSpPr>
            <a:spLocks noGrp="1"/>
          </p:cNvSpPr>
          <p:nvPr>
            <p:ph type="title"/>
          </p:nvPr>
        </p:nvSpPr>
        <p:spPr>
          <a:xfrm>
            <a:off x="535379" y="184787"/>
            <a:ext cx="9601200" cy="872117"/>
          </a:xfrm>
        </p:spPr>
        <p:txBody>
          <a:bodyPr/>
          <a:lstStyle/>
          <a:p>
            <a:r>
              <a:rPr lang="en-US" dirty="0"/>
              <a:t>Machine Learning Proposed Model</a:t>
            </a:r>
          </a:p>
        </p:txBody>
      </p:sp>
      <p:pic>
        <p:nvPicPr>
          <p:cNvPr id="5" name="Picture 4">
            <a:extLst>
              <a:ext uri="{FF2B5EF4-FFF2-40B4-BE49-F238E27FC236}">
                <a16:creationId xmlns:a16="http://schemas.microsoft.com/office/drawing/2014/main" id="{CDF80970-8F2C-4468-8A8C-3B3413602809}"/>
              </a:ext>
            </a:extLst>
          </p:cNvPr>
          <p:cNvPicPr>
            <a:picLocks noChangeAspect="1"/>
          </p:cNvPicPr>
          <p:nvPr/>
        </p:nvPicPr>
        <p:blipFill>
          <a:blip r:embed="rId2"/>
          <a:stretch>
            <a:fillRect/>
          </a:stretch>
        </p:blipFill>
        <p:spPr>
          <a:xfrm>
            <a:off x="1850853" y="1121210"/>
            <a:ext cx="7781925" cy="4455782"/>
          </a:xfrm>
          <a:prstGeom prst="rect">
            <a:avLst/>
          </a:prstGeom>
        </p:spPr>
      </p:pic>
    </p:spTree>
    <p:extLst>
      <p:ext uri="{BB962C8B-B14F-4D97-AF65-F5344CB8AC3E}">
        <p14:creationId xmlns:p14="http://schemas.microsoft.com/office/powerpoint/2010/main" val="4422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F51F-0059-4E3B-73ED-2854DC2290D6}"/>
              </a:ext>
            </a:extLst>
          </p:cNvPr>
          <p:cNvSpPr>
            <a:spLocks noGrp="1"/>
          </p:cNvSpPr>
          <p:nvPr>
            <p:ph type="title"/>
          </p:nvPr>
        </p:nvSpPr>
        <p:spPr/>
        <p:txBody>
          <a:bodyPr/>
          <a:lstStyle/>
          <a:p>
            <a:r>
              <a:rPr lang="en-US" dirty="0"/>
              <a:t>Data Set</a:t>
            </a:r>
          </a:p>
        </p:txBody>
      </p:sp>
    </p:spTree>
    <p:extLst>
      <p:ext uri="{BB962C8B-B14F-4D97-AF65-F5344CB8AC3E}">
        <p14:creationId xmlns:p14="http://schemas.microsoft.com/office/powerpoint/2010/main" val="396388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09" y="278222"/>
            <a:ext cx="9601200" cy="562947"/>
          </a:xfrm>
        </p:spPr>
        <p:txBody>
          <a:bodyPr>
            <a:normAutofit/>
          </a:bodyPr>
          <a:lstStyle/>
          <a:p>
            <a:r>
              <a:rPr lang="en-US" sz="2800" dirty="0"/>
              <a:t>The Open Access Series Of Imaging Studies(OASIS)</a:t>
            </a:r>
          </a:p>
        </p:txBody>
      </p:sp>
      <p:sp>
        <p:nvSpPr>
          <p:cNvPr id="4" name="Content Placeholder 3">
            <a:extLst>
              <a:ext uri="{FF2B5EF4-FFF2-40B4-BE49-F238E27FC236}">
                <a16:creationId xmlns:a16="http://schemas.microsoft.com/office/drawing/2014/main" id="{BA881E63-589A-4476-A3EC-2DFA1B2B6331}"/>
              </a:ext>
            </a:extLst>
          </p:cNvPr>
          <p:cNvSpPr>
            <a:spLocks noGrp="1"/>
          </p:cNvSpPr>
          <p:nvPr>
            <p:ph idx="1"/>
          </p:nvPr>
        </p:nvSpPr>
        <p:spPr>
          <a:xfrm>
            <a:off x="1010393" y="1128156"/>
            <a:ext cx="10401794" cy="4702627"/>
          </a:xfrm>
        </p:spPr>
        <p:txBody>
          <a:bodyPr>
            <a:normAutofit/>
          </a:bodyPr>
          <a:lstStyle/>
          <a:p>
            <a:pPr marL="0" indent="0" algn="l">
              <a:buNone/>
            </a:pPr>
            <a:r>
              <a:rPr lang="en-US" b="0" i="0" u="none" strike="noStrike" baseline="0" dirty="0">
                <a:latin typeface="MinionPro-Regular2"/>
              </a:rPr>
              <a:t>The main goal of the system is to predict Dementia in different patients based on various attributes. </a:t>
            </a:r>
            <a:r>
              <a:rPr lang="en-US" b="0" i="0" u="sng" strike="noStrike" baseline="0" dirty="0">
                <a:latin typeface="MinionPro-Regular2"/>
              </a:rPr>
              <a:t>longitudinal Magnetic Resonance Imaging (MRI) data from OASIS </a:t>
            </a:r>
            <a:r>
              <a:rPr lang="en-US" b="0" i="0" u="none" strike="noStrike" baseline="0" dirty="0">
                <a:latin typeface="MinionPro-Regular2"/>
              </a:rPr>
              <a:t>has been used for the development of the system. </a:t>
            </a:r>
          </a:p>
          <a:p>
            <a:pPr marL="0" indent="0" algn="l">
              <a:buNone/>
            </a:pPr>
            <a:endParaRPr lang="en-US" dirty="0"/>
          </a:p>
        </p:txBody>
      </p:sp>
      <p:pic>
        <p:nvPicPr>
          <p:cNvPr id="7" name="Picture 6">
            <a:extLst>
              <a:ext uri="{FF2B5EF4-FFF2-40B4-BE49-F238E27FC236}">
                <a16:creationId xmlns:a16="http://schemas.microsoft.com/office/drawing/2014/main" id="{76DAA87E-0E23-427C-8913-A54178DB6694}"/>
              </a:ext>
            </a:extLst>
          </p:cNvPr>
          <p:cNvPicPr>
            <a:picLocks noChangeAspect="1"/>
          </p:cNvPicPr>
          <p:nvPr/>
        </p:nvPicPr>
        <p:blipFill>
          <a:blip r:embed="rId2"/>
          <a:stretch>
            <a:fillRect/>
          </a:stretch>
        </p:blipFill>
        <p:spPr>
          <a:xfrm>
            <a:off x="1372094" y="2327564"/>
            <a:ext cx="9458201" cy="3099459"/>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D2ACE14-20CA-9357-8BE9-FB862A844134}"/>
              </a:ext>
            </a:extLst>
          </p:cNvPr>
          <p:cNvSpPr>
            <a:spLocks noGrp="1"/>
          </p:cNvSpPr>
          <p:nvPr>
            <p:ph idx="1"/>
          </p:nvPr>
        </p:nvSpPr>
        <p:spPr>
          <a:xfrm>
            <a:off x="-743993" y="695707"/>
            <a:ext cx="8227869" cy="4408954"/>
          </a:xfrm>
        </p:spPr>
        <p:txBody>
          <a:bodyPr>
            <a:normAutofit/>
          </a:bodyPr>
          <a:lstStyle/>
          <a:p>
            <a:pPr marL="0" indent="0" algn="ctr">
              <a:buNone/>
            </a:pPr>
            <a:endParaRPr lang="en-US" dirty="0">
              <a:latin typeface="Arial Black" panose="020B0A04020102020204" pitchFamily="34" charset="0"/>
            </a:endParaRPr>
          </a:p>
          <a:p>
            <a:pPr marL="0" indent="0" algn="ctr" rtl="1">
              <a:buNone/>
            </a:pPr>
            <a:r>
              <a:rPr lang="en-US" sz="2800" u="sng" dirty="0">
                <a:solidFill>
                  <a:srgbClr val="C00000"/>
                </a:solidFill>
                <a:latin typeface="Arial Black" panose="020B0A04020102020204" pitchFamily="34" charset="0"/>
              </a:rPr>
              <a:t>Presented</a:t>
            </a:r>
            <a:r>
              <a:rPr lang="en-US" sz="2800" u="sng" dirty="0">
                <a:solidFill>
                  <a:srgbClr val="FF0000"/>
                </a:solidFill>
                <a:latin typeface="Arial Black" panose="020B0A04020102020204" pitchFamily="34" charset="0"/>
              </a:rPr>
              <a:t> </a:t>
            </a:r>
            <a:r>
              <a:rPr lang="en-US" sz="2800" u="sng" dirty="0">
                <a:solidFill>
                  <a:srgbClr val="C00000"/>
                </a:solidFill>
                <a:latin typeface="Arial Black" panose="020B0A04020102020204" pitchFamily="34" charset="0"/>
              </a:rPr>
              <a:t>by:</a:t>
            </a:r>
          </a:p>
          <a:p>
            <a:pPr marL="0" indent="0">
              <a:buNone/>
            </a:pPr>
            <a:r>
              <a:rPr lang="en-US" sz="2800" dirty="0"/>
              <a:t>			</a:t>
            </a:r>
            <a:r>
              <a:rPr lang="en-US" sz="2800" dirty="0" err="1"/>
              <a:t>Asmaa</a:t>
            </a:r>
            <a:r>
              <a:rPr lang="en-US" sz="2800" dirty="0"/>
              <a:t> Abdelfattah Mohammed</a:t>
            </a:r>
          </a:p>
          <a:p>
            <a:pPr marL="0" indent="0">
              <a:buNone/>
            </a:pPr>
            <a:r>
              <a:rPr lang="en-US" sz="2800" dirty="0"/>
              <a:t>			Hayam Tarek Fathy</a:t>
            </a:r>
          </a:p>
          <a:p>
            <a:pPr marL="0" indent="0">
              <a:buNone/>
            </a:pPr>
            <a:r>
              <a:rPr lang="en-US" sz="2800" dirty="0"/>
              <a:t>			Nada Shaban</a:t>
            </a:r>
          </a:p>
          <a:p>
            <a:pPr marL="0" indent="0">
              <a:buNone/>
            </a:pPr>
            <a:r>
              <a:rPr lang="en-US" sz="2800" dirty="0"/>
              <a:t>			</a:t>
            </a:r>
            <a:r>
              <a:rPr lang="en-US" sz="2800" dirty="0" err="1"/>
              <a:t>Shrouk</a:t>
            </a:r>
            <a:r>
              <a:rPr lang="en-US" sz="2800" dirty="0"/>
              <a:t> </a:t>
            </a:r>
            <a:r>
              <a:rPr lang="en-US" sz="2800" dirty="0" err="1"/>
              <a:t>saeed</a:t>
            </a:r>
            <a:endParaRPr lang="en-US" sz="2800" dirty="0"/>
          </a:p>
        </p:txBody>
      </p:sp>
      <p:sp>
        <p:nvSpPr>
          <p:cNvPr id="6" name="Content Placeholder 2">
            <a:extLst>
              <a:ext uri="{FF2B5EF4-FFF2-40B4-BE49-F238E27FC236}">
                <a16:creationId xmlns:a16="http://schemas.microsoft.com/office/drawing/2014/main" id="{6BEF037E-ABCA-1AE5-3EBE-7AFED5AA4222}"/>
              </a:ext>
            </a:extLst>
          </p:cNvPr>
          <p:cNvSpPr txBox="1">
            <a:spLocks/>
          </p:cNvSpPr>
          <p:nvPr/>
        </p:nvSpPr>
        <p:spPr>
          <a:xfrm>
            <a:off x="7242719" y="3429000"/>
            <a:ext cx="4800600" cy="3148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Font typeface="Arial" pitchFamily="34" charset="0"/>
              <a:buNone/>
            </a:pPr>
            <a:endParaRPr lang="en-US" dirty="0">
              <a:latin typeface="Arial Black" panose="020B0A04020102020204" pitchFamily="34" charset="0"/>
            </a:endParaRPr>
          </a:p>
          <a:p>
            <a:pPr marL="0" indent="0" algn="ctr">
              <a:buFont typeface="Arial" pitchFamily="34" charset="0"/>
              <a:buNone/>
            </a:pPr>
            <a:endParaRPr lang="en-US" dirty="0">
              <a:latin typeface="Arial Black" panose="020B0A04020102020204" pitchFamily="34" charset="0"/>
            </a:endParaRPr>
          </a:p>
          <a:p>
            <a:pPr marL="0" indent="0" algn="ctr">
              <a:buFont typeface="Arial" pitchFamily="34" charset="0"/>
              <a:buNone/>
            </a:pPr>
            <a:r>
              <a:rPr lang="en-US" sz="2800" u="sng" dirty="0">
                <a:solidFill>
                  <a:srgbClr val="C00000"/>
                </a:solidFill>
                <a:latin typeface="Arial Black" panose="020B0A04020102020204" pitchFamily="34" charset="0"/>
              </a:rPr>
              <a:t>supervisor:</a:t>
            </a:r>
          </a:p>
          <a:p>
            <a:pPr marL="0" indent="0">
              <a:buNone/>
            </a:pPr>
            <a:r>
              <a:rPr lang="en-US" sz="3200" dirty="0"/>
              <a:t>      Dr. </a:t>
            </a:r>
            <a:r>
              <a:rPr lang="en-US" sz="3200" dirty="0" err="1"/>
              <a:t>Sameh</a:t>
            </a:r>
            <a:r>
              <a:rPr lang="en-US" sz="3200" dirty="0"/>
              <a:t> Basha</a:t>
            </a:r>
          </a:p>
        </p:txBody>
      </p:sp>
    </p:spTree>
    <p:extLst>
      <p:ext uri="{BB962C8B-B14F-4D97-AF65-F5344CB8AC3E}">
        <p14:creationId xmlns:p14="http://schemas.microsoft.com/office/powerpoint/2010/main" val="46686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2882" y="797873"/>
            <a:ext cx="10461171" cy="1569523"/>
          </a:xfrm>
        </p:spPr>
        <p:txBody>
          <a:bodyPr>
            <a:noAutofit/>
          </a:bodyPr>
          <a:lstStyle/>
          <a:p>
            <a:pPr marL="0" indent="0" algn="l">
              <a:buNone/>
            </a:pPr>
            <a:r>
              <a:rPr lang="en-US" sz="2400" dirty="0">
                <a:latin typeface="MinionPro-Regular2"/>
              </a:rPr>
              <a:t>T</a:t>
            </a:r>
            <a:r>
              <a:rPr lang="en-US" sz="2400" b="0" i="0" u="none" strike="noStrike" baseline="0" dirty="0">
                <a:latin typeface="MinionPro-Regular2"/>
              </a:rPr>
              <a:t>he eight features of the dataset which have been considered for the proposed model to predict Alzheimer’s disease and the description of the features.</a:t>
            </a:r>
            <a:endParaRPr lang="en-US" sz="2400" dirty="0"/>
          </a:p>
        </p:txBody>
      </p:sp>
      <p:pic>
        <p:nvPicPr>
          <p:cNvPr id="10" name="Picture 9">
            <a:extLst>
              <a:ext uri="{FF2B5EF4-FFF2-40B4-BE49-F238E27FC236}">
                <a16:creationId xmlns:a16="http://schemas.microsoft.com/office/drawing/2014/main" id="{5CF93734-37C2-4B1B-8726-82979B85F75D}"/>
              </a:ext>
            </a:extLst>
          </p:cNvPr>
          <p:cNvPicPr>
            <a:picLocks noChangeAspect="1"/>
          </p:cNvPicPr>
          <p:nvPr/>
        </p:nvPicPr>
        <p:blipFill>
          <a:blip r:embed="rId2"/>
          <a:stretch>
            <a:fillRect/>
          </a:stretch>
        </p:blipFill>
        <p:spPr>
          <a:xfrm>
            <a:off x="771897" y="2367396"/>
            <a:ext cx="10272156" cy="3619500"/>
          </a:xfrm>
          <a:prstGeom prst="rect">
            <a:avLst/>
          </a:prstGeom>
        </p:spPr>
      </p:pic>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EA0D-86BA-4730-BED0-3144A6EE0256}"/>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024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4A5428D-F91E-45FB-AF41-7C65AD95CA59}"/>
              </a:ext>
            </a:extLst>
          </p:cNvPr>
          <p:cNvSpPr>
            <a:spLocks noGrp="1"/>
          </p:cNvSpPr>
          <p:nvPr>
            <p:ph idx="1"/>
          </p:nvPr>
        </p:nvSpPr>
        <p:spPr>
          <a:xfrm>
            <a:off x="329028" y="683651"/>
            <a:ext cx="10457213" cy="4461164"/>
          </a:xfrm>
        </p:spPr>
        <p:txBody>
          <a:bodyPr/>
          <a:lstStyle/>
          <a:p>
            <a:pPr algn="l"/>
            <a:r>
              <a:rPr lang="en-US" b="1" i="0" dirty="0">
                <a:solidFill>
                  <a:srgbClr val="000000"/>
                </a:solidFill>
                <a:effectLst/>
                <a:latin typeface="Helvetica Neue"/>
              </a:rPr>
              <a:t>Converting Categorical Data to Numerical Data in columns</a:t>
            </a:r>
          </a:p>
          <a:p>
            <a:pPr marL="0" indent="0" algn="l">
              <a:buNone/>
            </a:pPr>
            <a:r>
              <a:rPr lang="en-US" b="1" i="0" dirty="0">
                <a:solidFill>
                  <a:srgbClr val="000000"/>
                </a:solidFill>
                <a:effectLst/>
                <a:latin typeface="Helvetica Neue"/>
              </a:rPr>
              <a:t>          </a:t>
            </a:r>
          </a:p>
          <a:p>
            <a:pPr marL="0" indent="0" algn="l">
              <a:buNone/>
            </a:pPr>
            <a:r>
              <a:rPr lang="en-US" b="1" dirty="0">
                <a:solidFill>
                  <a:srgbClr val="000000"/>
                </a:solidFill>
                <a:latin typeface="Helvetica Neue"/>
              </a:rPr>
              <a:t>	</a:t>
            </a:r>
            <a:r>
              <a:rPr lang="en-US" b="0" i="0" dirty="0">
                <a:solidFill>
                  <a:srgbClr val="000000"/>
                </a:solidFill>
                <a:effectLst/>
                <a:latin typeface="Helvetica Neue"/>
              </a:rPr>
              <a:t>gender and group attribute columns are converted into numeric values 0 and 1.</a:t>
            </a:r>
            <a:r>
              <a:rPr lang="en-US" b="1" i="0" dirty="0">
                <a:solidFill>
                  <a:srgbClr val="000000"/>
                </a:solidFill>
                <a:effectLst/>
                <a:latin typeface="Helvetica Neue"/>
              </a:rPr>
              <a:t> </a:t>
            </a:r>
          </a:p>
          <a:p>
            <a:pPr marL="0" indent="0">
              <a:buNone/>
            </a:pPr>
            <a:endParaRPr lang="en-US" dirty="0"/>
          </a:p>
        </p:txBody>
      </p:sp>
      <p:pic>
        <p:nvPicPr>
          <p:cNvPr id="9" name="Picture 8">
            <a:extLst>
              <a:ext uri="{FF2B5EF4-FFF2-40B4-BE49-F238E27FC236}">
                <a16:creationId xmlns:a16="http://schemas.microsoft.com/office/drawing/2014/main" id="{0DCB3EB3-CF8A-473C-B5B3-00E739418E85}"/>
              </a:ext>
            </a:extLst>
          </p:cNvPr>
          <p:cNvPicPr>
            <a:picLocks noChangeAspect="1"/>
          </p:cNvPicPr>
          <p:nvPr/>
        </p:nvPicPr>
        <p:blipFill rotWithShape="1">
          <a:blip r:embed="rId2"/>
          <a:srcRect l="15488" t="33758" r="52077" b="15539"/>
          <a:stretch/>
        </p:blipFill>
        <p:spPr>
          <a:xfrm>
            <a:off x="6438425" y="2243417"/>
            <a:ext cx="4116662" cy="3606142"/>
          </a:xfrm>
          <a:prstGeom prst="rect">
            <a:avLst/>
          </a:prstGeom>
        </p:spPr>
      </p:pic>
      <p:sp>
        <p:nvSpPr>
          <p:cNvPr id="6" name="Arrow: Right 5">
            <a:extLst>
              <a:ext uri="{FF2B5EF4-FFF2-40B4-BE49-F238E27FC236}">
                <a16:creationId xmlns:a16="http://schemas.microsoft.com/office/drawing/2014/main" id="{6F782003-BC44-4540-9EB6-BF1D4347AE02}"/>
              </a:ext>
            </a:extLst>
          </p:cNvPr>
          <p:cNvSpPr/>
          <p:nvPr/>
        </p:nvSpPr>
        <p:spPr>
          <a:xfrm>
            <a:off x="4170238" y="3429000"/>
            <a:ext cx="2268187" cy="869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B77A8E-4618-4880-BDFA-B6A39EE80BF4}"/>
              </a:ext>
            </a:extLst>
          </p:cNvPr>
          <p:cNvPicPr>
            <a:picLocks noChangeAspect="1"/>
          </p:cNvPicPr>
          <p:nvPr/>
        </p:nvPicPr>
        <p:blipFill>
          <a:blip r:embed="rId3"/>
          <a:stretch>
            <a:fillRect/>
          </a:stretch>
        </p:blipFill>
        <p:spPr>
          <a:xfrm>
            <a:off x="774720" y="2198478"/>
            <a:ext cx="3170195" cy="36960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pic>
      <p:sp>
        <p:nvSpPr>
          <p:cNvPr id="3" name="Rectangle 2">
            <a:extLst>
              <a:ext uri="{FF2B5EF4-FFF2-40B4-BE49-F238E27FC236}">
                <a16:creationId xmlns:a16="http://schemas.microsoft.com/office/drawing/2014/main" id="{104DA128-C68A-464F-B607-8C31AF7F38D2}"/>
              </a:ext>
            </a:extLst>
          </p:cNvPr>
          <p:cNvSpPr/>
          <p:nvPr/>
        </p:nvSpPr>
        <p:spPr>
          <a:xfrm>
            <a:off x="852407" y="3863933"/>
            <a:ext cx="2867186" cy="15012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15DD972-65EA-490F-84E3-EDD8EB1ED94E}"/>
              </a:ext>
            </a:extLst>
          </p:cNvPr>
          <p:cNvSpPr/>
          <p:nvPr/>
        </p:nvSpPr>
        <p:spPr>
          <a:xfrm>
            <a:off x="852407" y="3353936"/>
            <a:ext cx="2867186" cy="15012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31F0CE-CDD1-42FB-8C5D-BD4376205BE0}"/>
              </a:ext>
            </a:extLst>
          </p:cNvPr>
          <p:cNvSpPr/>
          <p:nvPr/>
        </p:nvSpPr>
        <p:spPr>
          <a:xfrm>
            <a:off x="6919993" y="3429000"/>
            <a:ext cx="2797444" cy="1588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149D1B-A60F-45EF-9DEA-406B1F1EB982}"/>
              </a:ext>
            </a:extLst>
          </p:cNvPr>
          <p:cNvSpPr/>
          <p:nvPr/>
        </p:nvSpPr>
        <p:spPr>
          <a:xfrm>
            <a:off x="6919993" y="3863933"/>
            <a:ext cx="2712204" cy="15885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2F922-7330-4280-B8B2-0487F30F3AC4}"/>
              </a:ext>
            </a:extLst>
          </p:cNvPr>
          <p:cNvSpPr>
            <a:spLocks noGrp="1"/>
          </p:cNvSpPr>
          <p:nvPr>
            <p:ph idx="1"/>
          </p:nvPr>
        </p:nvSpPr>
        <p:spPr>
          <a:xfrm>
            <a:off x="635576" y="650822"/>
            <a:ext cx="10421587" cy="5256810"/>
          </a:xfrm>
        </p:spPr>
        <p:txBody>
          <a:bodyPr>
            <a:normAutofit/>
          </a:bodyPr>
          <a:lstStyle/>
          <a:p>
            <a:r>
              <a:rPr lang="en-US" b="1" dirty="0"/>
              <a:t>Checking for any null or missing values.</a:t>
            </a:r>
          </a:p>
          <a:p>
            <a:pPr marL="0" indent="0">
              <a:buNone/>
            </a:pPr>
            <a:r>
              <a:rPr lang="en-US" dirty="0"/>
              <a:t>          </a:t>
            </a:r>
            <a:br>
              <a:rPr lang="en-US" dirty="0"/>
            </a:br>
            <a:r>
              <a:rPr lang="en-US" dirty="0"/>
              <a:t>	The median value is used to fill in those missing values for features.</a:t>
            </a:r>
          </a:p>
          <a:p>
            <a:endParaRPr lang="en-US" sz="2400" b="1" dirty="0"/>
          </a:p>
        </p:txBody>
      </p:sp>
      <p:pic>
        <p:nvPicPr>
          <p:cNvPr id="5" name="Picture 4">
            <a:extLst>
              <a:ext uri="{FF2B5EF4-FFF2-40B4-BE49-F238E27FC236}">
                <a16:creationId xmlns:a16="http://schemas.microsoft.com/office/drawing/2014/main" id="{C4DB9279-35CD-4BD2-A1AD-F42AB3D86BF1}"/>
              </a:ext>
            </a:extLst>
          </p:cNvPr>
          <p:cNvPicPr>
            <a:picLocks noChangeAspect="1"/>
          </p:cNvPicPr>
          <p:nvPr/>
        </p:nvPicPr>
        <p:blipFill rotWithShape="1">
          <a:blip r:embed="rId2"/>
          <a:srcRect l="18275" t="32362" r="66656" b="30308"/>
          <a:stretch/>
        </p:blipFill>
        <p:spPr>
          <a:xfrm>
            <a:off x="1302079" y="2165716"/>
            <a:ext cx="2968831" cy="3798890"/>
          </a:xfrm>
          <a:prstGeom prst="rect">
            <a:avLst/>
          </a:prstGeom>
        </p:spPr>
      </p:pic>
      <p:pic>
        <p:nvPicPr>
          <p:cNvPr id="7" name="Picture 6">
            <a:extLst>
              <a:ext uri="{FF2B5EF4-FFF2-40B4-BE49-F238E27FC236}">
                <a16:creationId xmlns:a16="http://schemas.microsoft.com/office/drawing/2014/main" id="{C8DE58F6-4683-4821-9CB0-63AE9E7A1356}"/>
              </a:ext>
            </a:extLst>
          </p:cNvPr>
          <p:cNvPicPr>
            <a:picLocks noChangeAspect="1"/>
          </p:cNvPicPr>
          <p:nvPr/>
        </p:nvPicPr>
        <p:blipFill rotWithShape="1">
          <a:blip r:embed="rId3"/>
          <a:srcRect l="18040" t="41208" r="69513" b="21198"/>
          <a:stretch/>
        </p:blipFill>
        <p:spPr>
          <a:xfrm>
            <a:off x="7666512" y="2165716"/>
            <a:ext cx="3503220" cy="3932711"/>
          </a:xfrm>
          <a:prstGeom prst="rect">
            <a:avLst/>
          </a:prstGeom>
        </p:spPr>
      </p:pic>
      <p:sp>
        <p:nvSpPr>
          <p:cNvPr id="8" name="Arrow: Right 7">
            <a:extLst>
              <a:ext uri="{FF2B5EF4-FFF2-40B4-BE49-F238E27FC236}">
                <a16:creationId xmlns:a16="http://schemas.microsoft.com/office/drawing/2014/main" id="{CFB48373-D7C7-4263-9BBE-2436E2896DD0}"/>
              </a:ext>
            </a:extLst>
          </p:cNvPr>
          <p:cNvSpPr/>
          <p:nvPr/>
        </p:nvSpPr>
        <p:spPr>
          <a:xfrm>
            <a:off x="4712277" y="3455718"/>
            <a:ext cx="2268187" cy="869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41F8F64-82FB-47E5-8FD2-677CA844EC75}"/>
              </a:ext>
            </a:extLst>
          </p:cNvPr>
          <p:cNvSpPr/>
          <p:nvPr/>
        </p:nvSpPr>
        <p:spPr>
          <a:xfrm>
            <a:off x="1394848" y="4325585"/>
            <a:ext cx="1890793" cy="4246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95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8441-166F-42BF-AC16-7A0ACD7E8593}"/>
              </a:ext>
            </a:extLst>
          </p:cNvPr>
          <p:cNvSpPr>
            <a:spLocks noGrp="1"/>
          </p:cNvSpPr>
          <p:nvPr>
            <p:ph type="title"/>
          </p:nvPr>
        </p:nvSpPr>
        <p:spPr>
          <a:xfrm>
            <a:off x="578922" y="143100"/>
            <a:ext cx="9601200" cy="1009231"/>
          </a:xfrm>
        </p:spPr>
        <p:txBody>
          <a:bodyPr>
            <a:normAutofit/>
          </a:bodyPr>
          <a:lstStyle/>
          <a:p>
            <a:pPr marL="457200" indent="-457200">
              <a:buClr>
                <a:schemeClr val="accent1">
                  <a:lumMod val="75000"/>
                </a:schemeClr>
              </a:buClr>
              <a:buFont typeface="Wingdings" panose="05000000000000000000" pitchFamily="2" charset="2"/>
              <a:buChar char="§"/>
            </a:pPr>
            <a:r>
              <a:rPr lang="en-US" sz="2000" b="1" i="0" dirty="0">
                <a:solidFill>
                  <a:schemeClr val="tx1"/>
                </a:solidFill>
                <a:effectLst/>
                <a:latin typeface="Helvetica Neue"/>
              </a:rPr>
              <a:t>Drop unnecessary columns</a:t>
            </a:r>
            <a:endParaRPr lang="en-US" sz="2000" dirty="0">
              <a:solidFill>
                <a:schemeClr val="tx1"/>
              </a:solidFill>
            </a:endParaRPr>
          </a:p>
        </p:txBody>
      </p:sp>
      <p:sp>
        <p:nvSpPr>
          <p:cNvPr id="6" name="TextBox 5">
            <a:extLst>
              <a:ext uri="{FF2B5EF4-FFF2-40B4-BE49-F238E27FC236}">
                <a16:creationId xmlns:a16="http://schemas.microsoft.com/office/drawing/2014/main" id="{B2E2733F-471D-48B6-A517-2A5EA994A0CB}"/>
              </a:ext>
            </a:extLst>
          </p:cNvPr>
          <p:cNvSpPr txBox="1"/>
          <p:nvPr/>
        </p:nvSpPr>
        <p:spPr>
          <a:xfrm>
            <a:off x="1330038" y="1388814"/>
            <a:ext cx="8526482" cy="646331"/>
          </a:xfrm>
          <a:prstGeom prst="rect">
            <a:avLst/>
          </a:prstGeom>
          <a:noFill/>
        </p:spPr>
        <p:txBody>
          <a:bodyPr wrap="square" rtlCol="0">
            <a:spAutoFit/>
          </a:bodyPr>
          <a:lstStyle/>
          <a:p>
            <a:r>
              <a:rPr lang="en-US" dirty="0"/>
              <a:t>     Drop Subject</a:t>
            </a:r>
            <a:r>
              <a:rPr lang="ar-EG" dirty="0"/>
              <a:t> </a:t>
            </a:r>
            <a:r>
              <a:rPr lang="en-US" dirty="0"/>
              <a:t>ID , MRI</a:t>
            </a:r>
            <a:r>
              <a:rPr lang="ar-EG" dirty="0"/>
              <a:t> </a:t>
            </a:r>
            <a:r>
              <a:rPr lang="en-US" dirty="0"/>
              <a:t> ID, Hand Columns because they do not affect on           		the output (The Target Value “Group”)</a:t>
            </a:r>
          </a:p>
        </p:txBody>
      </p:sp>
      <p:pic>
        <p:nvPicPr>
          <p:cNvPr id="8" name="Picture 7">
            <a:extLst>
              <a:ext uri="{FF2B5EF4-FFF2-40B4-BE49-F238E27FC236}">
                <a16:creationId xmlns:a16="http://schemas.microsoft.com/office/drawing/2014/main" id="{DF506A4E-022A-1060-C3E0-59E75199511E}"/>
              </a:ext>
            </a:extLst>
          </p:cNvPr>
          <p:cNvPicPr>
            <a:picLocks noChangeAspect="1"/>
          </p:cNvPicPr>
          <p:nvPr/>
        </p:nvPicPr>
        <p:blipFill>
          <a:blip r:embed="rId2"/>
          <a:stretch>
            <a:fillRect/>
          </a:stretch>
        </p:blipFill>
        <p:spPr>
          <a:xfrm>
            <a:off x="2772691" y="2511191"/>
            <a:ext cx="5643339" cy="3144383"/>
          </a:xfrm>
          <a:prstGeom prst="rect">
            <a:avLst/>
          </a:prstGeom>
        </p:spPr>
      </p:pic>
    </p:spTree>
    <p:extLst>
      <p:ext uri="{BB962C8B-B14F-4D97-AF65-F5344CB8AC3E}">
        <p14:creationId xmlns:p14="http://schemas.microsoft.com/office/powerpoint/2010/main" val="107672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440F-C7C0-48AA-AB1C-F899DB3B9594}"/>
              </a:ext>
            </a:extLst>
          </p:cNvPr>
          <p:cNvSpPr>
            <a:spLocks noGrp="1"/>
          </p:cNvSpPr>
          <p:nvPr>
            <p:ph type="title"/>
          </p:nvPr>
        </p:nvSpPr>
        <p:spPr>
          <a:xfrm>
            <a:off x="486888" y="371163"/>
            <a:ext cx="10409712" cy="641351"/>
          </a:xfrm>
        </p:spPr>
        <p:txBody>
          <a:bodyPr/>
          <a:lstStyle/>
          <a:p>
            <a:r>
              <a:rPr lang="en-US" dirty="0"/>
              <a:t>Correlation matrix</a:t>
            </a:r>
          </a:p>
        </p:txBody>
      </p:sp>
      <p:sp>
        <p:nvSpPr>
          <p:cNvPr id="4" name="Content Placeholder 3">
            <a:extLst>
              <a:ext uri="{FF2B5EF4-FFF2-40B4-BE49-F238E27FC236}">
                <a16:creationId xmlns:a16="http://schemas.microsoft.com/office/drawing/2014/main" id="{79798D63-854D-4465-A4D0-F0A4EAEE586C}"/>
              </a:ext>
            </a:extLst>
          </p:cNvPr>
          <p:cNvSpPr>
            <a:spLocks noGrp="1"/>
          </p:cNvSpPr>
          <p:nvPr>
            <p:ph sz="half" idx="2"/>
          </p:nvPr>
        </p:nvSpPr>
        <p:spPr>
          <a:xfrm>
            <a:off x="795646" y="1338664"/>
            <a:ext cx="8965573" cy="1659434"/>
          </a:xfrm>
        </p:spPr>
        <p:txBody>
          <a:bodyPr/>
          <a:lstStyle/>
          <a:p>
            <a:r>
              <a:rPr lang="en-US" dirty="0"/>
              <a:t>the correlation between attributes has been checked by using the “correlation matrix” function based on group attributes. </a:t>
            </a:r>
          </a:p>
        </p:txBody>
      </p:sp>
      <p:pic>
        <p:nvPicPr>
          <p:cNvPr id="8" name="Picture 7">
            <a:extLst>
              <a:ext uri="{FF2B5EF4-FFF2-40B4-BE49-F238E27FC236}">
                <a16:creationId xmlns:a16="http://schemas.microsoft.com/office/drawing/2014/main" id="{4E95A6B0-EA63-4F2C-9907-40DFAA889126}"/>
              </a:ext>
            </a:extLst>
          </p:cNvPr>
          <p:cNvPicPr>
            <a:picLocks noChangeAspect="1"/>
          </p:cNvPicPr>
          <p:nvPr/>
        </p:nvPicPr>
        <p:blipFill rotWithShape="1">
          <a:blip r:embed="rId2"/>
          <a:srcRect l="26254" t="58373" r="59566" b="17956"/>
          <a:stretch/>
        </p:blipFill>
        <p:spPr>
          <a:xfrm>
            <a:off x="4177508" y="2255519"/>
            <a:ext cx="4153692" cy="3898161"/>
          </a:xfrm>
          <a:prstGeom prst="rect">
            <a:avLst/>
          </a:prstGeom>
        </p:spPr>
      </p:pic>
      <p:sp>
        <p:nvSpPr>
          <p:cNvPr id="3" name="Flowchart: Process 2">
            <a:extLst>
              <a:ext uri="{FF2B5EF4-FFF2-40B4-BE49-F238E27FC236}">
                <a16:creationId xmlns:a16="http://schemas.microsoft.com/office/drawing/2014/main" id="{CA06453A-DB65-7D6A-0321-24319D22FAB8}"/>
              </a:ext>
            </a:extLst>
          </p:cNvPr>
          <p:cNvSpPr/>
          <p:nvPr/>
        </p:nvSpPr>
        <p:spPr>
          <a:xfrm>
            <a:off x="4350058" y="2255519"/>
            <a:ext cx="3089429" cy="1410959"/>
          </a:xfrm>
          <a:prstGeom prst="flowChart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062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0D48-0487-42A6-8F8A-AA2BF2C3A8C9}"/>
              </a:ext>
            </a:extLst>
          </p:cNvPr>
          <p:cNvSpPr>
            <a:spLocks noGrp="1"/>
          </p:cNvSpPr>
          <p:nvPr>
            <p:ph type="title"/>
          </p:nvPr>
        </p:nvSpPr>
        <p:spPr>
          <a:xfrm>
            <a:off x="511629" y="159469"/>
            <a:ext cx="9601200" cy="1142385"/>
          </a:xfrm>
        </p:spPr>
        <p:txBody>
          <a:bodyPr/>
          <a:lstStyle/>
          <a:p>
            <a:r>
              <a:rPr lang="en-US" dirty="0"/>
              <a:t>Data Splitting</a:t>
            </a:r>
          </a:p>
        </p:txBody>
      </p:sp>
      <p:sp>
        <p:nvSpPr>
          <p:cNvPr id="3" name="Content Placeholder 2">
            <a:extLst>
              <a:ext uri="{FF2B5EF4-FFF2-40B4-BE49-F238E27FC236}">
                <a16:creationId xmlns:a16="http://schemas.microsoft.com/office/drawing/2014/main" id="{FF71CDDF-99DA-480A-B38F-EFB195D6626D}"/>
              </a:ext>
            </a:extLst>
          </p:cNvPr>
          <p:cNvSpPr>
            <a:spLocks noGrp="1"/>
          </p:cNvSpPr>
          <p:nvPr>
            <p:ph idx="1"/>
          </p:nvPr>
        </p:nvSpPr>
        <p:spPr>
          <a:xfrm>
            <a:off x="736270" y="1524000"/>
            <a:ext cx="9827821" cy="4342410"/>
          </a:xfrm>
        </p:spPr>
        <p:txBody>
          <a:bodyPr/>
          <a:lstStyle/>
          <a:p>
            <a:pPr marL="0" indent="0">
              <a:buNone/>
            </a:pPr>
            <a:endParaRPr lang="en-US" dirty="0"/>
          </a:p>
          <a:p>
            <a:pPr marL="0" indent="0">
              <a:buNone/>
            </a:pPr>
            <a:r>
              <a:rPr lang="en-US" dirty="0"/>
              <a:t>stratified sampling has been applied with a training-validation size of 80% and a testing size of 20%.To evaluate the performance of the machine using unknown data</a:t>
            </a:r>
          </a:p>
          <a:p>
            <a:pPr marL="0" indent="0">
              <a:buNone/>
            </a:pPr>
            <a:endParaRPr lang="en-US" dirty="0"/>
          </a:p>
        </p:txBody>
      </p:sp>
      <p:pic>
        <p:nvPicPr>
          <p:cNvPr id="1028" name="Picture 4" descr="Understand Train and Test Split in your Data Set (ML Process… cont..) | by  Shanthababu Pandian | Analytics Vidhya | Medium">
            <a:extLst>
              <a:ext uri="{FF2B5EF4-FFF2-40B4-BE49-F238E27FC236}">
                <a16:creationId xmlns:a16="http://schemas.microsoft.com/office/drawing/2014/main" id="{7D0AE278-90FF-48E6-B5FC-DBD8A5D86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801" y="2939082"/>
            <a:ext cx="7290757" cy="214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8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543415"/>
            <a:ext cx="9601200" cy="2743200"/>
          </a:xfrm>
        </p:spPr>
        <p:txBody>
          <a:bodyPr/>
          <a:lstStyle/>
          <a:p>
            <a:r>
              <a:rPr lang="en-US" dirty="0"/>
              <a:t>Data Visualization</a:t>
            </a: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252" y="0"/>
            <a:ext cx="9601200" cy="1142385"/>
          </a:xfrm>
        </p:spPr>
        <p:txBody>
          <a:bodyPr/>
          <a:lstStyle/>
          <a:p>
            <a:r>
              <a:rPr lang="en-US" dirty="0"/>
              <a:t>Histogram to visualize Data</a:t>
            </a:r>
          </a:p>
        </p:txBody>
      </p:sp>
      <p:sp>
        <p:nvSpPr>
          <p:cNvPr id="10" name="Content Placeholder 9">
            <a:extLst>
              <a:ext uri="{FF2B5EF4-FFF2-40B4-BE49-F238E27FC236}">
                <a16:creationId xmlns:a16="http://schemas.microsoft.com/office/drawing/2014/main" id="{77F8F5D8-B656-47F0-9382-BBDF81B6642F}"/>
              </a:ext>
            </a:extLst>
          </p:cNvPr>
          <p:cNvSpPr>
            <a:spLocks noGrp="1"/>
          </p:cNvSpPr>
          <p:nvPr>
            <p:ph sz="half" idx="2"/>
          </p:nvPr>
        </p:nvSpPr>
        <p:spPr>
          <a:xfrm>
            <a:off x="452252" y="2757020"/>
            <a:ext cx="4572000" cy="3287487"/>
          </a:xfrm>
        </p:spPr>
        <p:txBody>
          <a:bodyPr/>
          <a:lstStyle/>
          <a:p>
            <a:pPr marL="0" indent="0">
              <a:buNone/>
            </a:pPr>
            <a:r>
              <a:rPr lang="en-US" dirty="0"/>
              <a:t>shows the histogram of the training and validation set.</a:t>
            </a:r>
          </a:p>
          <a:p>
            <a:pPr marL="0" indent="0">
              <a:buNone/>
            </a:pPr>
            <a:r>
              <a:rPr lang="en-US" dirty="0"/>
              <a:t>Histogram portrays the ratios of the dataset.</a:t>
            </a:r>
          </a:p>
        </p:txBody>
      </p:sp>
      <p:pic>
        <p:nvPicPr>
          <p:cNvPr id="1026" name="Picture 2">
            <a:extLst>
              <a:ext uri="{FF2B5EF4-FFF2-40B4-BE49-F238E27FC236}">
                <a16:creationId xmlns:a16="http://schemas.microsoft.com/office/drawing/2014/main" id="{98BACC9E-C698-2FDD-5D6D-5DD02006B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252" y="998496"/>
            <a:ext cx="6766560" cy="504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077F-8B07-41A8-99D9-C62D2E76C28E}"/>
              </a:ext>
            </a:extLst>
          </p:cNvPr>
          <p:cNvSpPr>
            <a:spLocks noGrp="1"/>
          </p:cNvSpPr>
          <p:nvPr>
            <p:ph type="title"/>
          </p:nvPr>
        </p:nvSpPr>
        <p:spPr>
          <a:xfrm>
            <a:off x="917028" y="-170096"/>
            <a:ext cx="9601200" cy="2743200"/>
          </a:xfrm>
        </p:spPr>
        <p:txBody>
          <a:bodyPr/>
          <a:lstStyle/>
          <a:p>
            <a:r>
              <a:rPr lang="en-US" dirty="0"/>
              <a:t>Methods</a:t>
            </a:r>
          </a:p>
        </p:txBody>
      </p:sp>
      <p:sp>
        <p:nvSpPr>
          <p:cNvPr id="5" name="TextBox 4">
            <a:extLst>
              <a:ext uri="{FF2B5EF4-FFF2-40B4-BE49-F238E27FC236}">
                <a16:creationId xmlns:a16="http://schemas.microsoft.com/office/drawing/2014/main" id="{622E1E19-CE6C-416D-9557-036F23C78171}"/>
              </a:ext>
            </a:extLst>
          </p:cNvPr>
          <p:cNvSpPr txBox="1"/>
          <p:nvPr/>
        </p:nvSpPr>
        <p:spPr>
          <a:xfrm>
            <a:off x="3011214" y="2880531"/>
            <a:ext cx="4028090"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t>SVM</a:t>
            </a:r>
          </a:p>
          <a:p>
            <a:pPr marL="285750" indent="-285750">
              <a:buFont typeface="Arial" panose="020B0604020202020204" pitchFamily="34" charset="0"/>
              <a:buChar char="•"/>
            </a:pPr>
            <a:r>
              <a:rPr lang="en-US" sz="2400" dirty="0"/>
              <a:t>Logistic Regression</a:t>
            </a:r>
          </a:p>
          <a:p>
            <a:pPr marL="285750" indent="-285750">
              <a:buFont typeface="Arial" panose="020B0604020202020204" pitchFamily="34" charset="0"/>
              <a:buChar char="•"/>
            </a:pPr>
            <a:r>
              <a:rPr lang="en-US" sz="2400" dirty="0"/>
              <a:t>Decision Tree</a:t>
            </a:r>
          </a:p>
          <a:p>
            <a:pPr marL="285750" indent="-285750">
              <a:buFont typeface="Arial" panose="020B0604020202020204" pitchFamily="34" charset="0"/>
              <a:buChar char="•"/>
            </a:pPr>
            <a:r>
              <a:rPr lang="en-US" sz="2400" dirty="0"/>
              <a:t>Random Forest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730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E7B33C-E318-376A-4667-AFFDF68E6B5D}"/>
              </a:ext>
            </a:extLst>
          </p:cNvPr>
          <p:cNvGraphicFramePr>
            <a:graphicFrameLocks noGrp="1"/>
          </p:cNvGraphicFramePr>
          <p:nvPr>
            <p:ph idx="1"/>
            <p:extLst>
              <p:ext uri="{D42A27DB-BD31-4B8C-83A1-F6EECF244321}">
                <p14:modId xmlns:p14="http://schemas.microsoft.com/office/powerpoint/2010/main" val="520763313"/>
              </p:ext>
            </p:extLst>
          </p:nvPr>
        </p:nvGraphicFramePr>
        <p:xfrm>
          <a:off x="1295401" y="800471"/>
          <a:ext cx="4581616" cy="480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5319FABD-A330-199E-F42E-A82A1141BB1D}"/>
              </a:ext>
            </a:extLst>
          </p:cNvPr>
          <p:cNvGraphicFramePr>
            <a:graphicFrameLocks/>
          </p:cNvGraphicFramePr>
          <p:nvPr>
            <p:extLst>
              <p:ext uri="{D42A27DB-BD31-4B8C-83A1-F6EECF244321}">
                <p14:modId xmlns:p14="http://schemas.microsoft.com/office/powerpoint/2010/main" val="3199826262"/>
              </p:ext>
            </p:extLst>
          </p:nvPr>
        </p:nvGraphicFramePr>
        <p:xfrm>
          <a:off x="6809914" y="1208843"/>
          <a:ext cx="4420338" cy="40112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24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3192D-0981-4238-AF11-F683D82DEE20}"/>
              </a:ext>
            </a:extLst>
          </p:cNvPr>
          <p:cNvSpPr>
            <a:spLocks noGrp="1"/>
          </p:cNvSpPr>
          <p:nvPr>
            <p:ph sz="half" idx="1"/>
          </p:nvPr>
        </p:nvSpPr>
        <p:spPr>
          <a:xfrm>
            <a:off x="942109" y="1379327"/>
            <a:ext cx="4900551" cy="2958935"/>
          </a:xfrm>
        </p:spPr>
        <p:txBody>
          <a:bodyPr/>
          <a:lstStyle/>
          <a:p>
            <a:r>
              <a:rPr lang="en-US" b="0" i="0" dirty="0">
                <a:solidFill>
                  <a:srgbClr val="424242"/>
                </a:solidFill>
                <a:effectLst/>
                <a:latin typeface="Verdana" panose="020B0604030504040204" pitchFamily="34" charset="0"/>
              </a:rPr>
              <a:t>Logistic regression is a supervised learning algorithm used in </a:t>
            </a:r>
            <a:r>
              <a:rPr lang="en-US" dirty="0">
                <a:solidFill>
                  <a:srgbClr val="424242"/>
                </a:solidFill>
                <a:latin typeface="Verdana" panose="020B0604030504040204" pitchFamily="34" charset="0"/>
              </a:rPr>
              <a:t>machine learning </a:t>
            </a:r>
            <a:r>
              <a:rPr lang="en-US" b="0" i="0" dirty="0">
                <a:solidFill>
                  <a:srgbClr val="424242"/>
                </a:solidFill>
                <a:effectLst/>
                <a:latin typeface="Verdana" panose="020B0604030504040204" pitchFamily="34" charset="0"/>
              </a:rPr>
              <a:t>to predict the probability of a binary outcome. A binary outcome is limited to one of two possible outcomes. Examples include yes/no, 0/1 and true/false.</a:t>
            </a:r>
            <a:endParaRPr lang="en-US" dirty="0"/>
          </a:p>
        </p:txBody>
      </p:sp>
      <p:sp>
        <p:nvSpPr>
          <p:cNvPr id="5" name="Title 1">
            <a:extLst>
              <a:ext uri="{FF2B5EF4-FFF2-40B4-BE49-F238E27FC236}">
                <a16:creationId xmlns:a16="http://schemas.microsoft.com/office/drawing/2014/main" id="{DC8E81F2-16DB-4039-8629-EAF67E136AF8}"/>
              </a:ext>
            </a:extLst>
          </p:cNvPr>
          <p:cNvSpPr>
            <a:spLocks noGrp="1"/>
          </p:cNvSpPr>
          <p:nvPr>
            <p:ph type="title"/>
          </p:nvPr>
        </p:nvSpPr>
        <p:spPr>
          <a:xfrm>
            <a:off x="713509" y="277607"/>
            <a:ext cx="9601200" cy="1143000"/>
          </a:xfrm>
        </p:spPr>
        <p:txBody>
          <a:bodyPr/>
          <a:lstStyle/>
          <a:p>
            <a:r>
              <a:rPr lang="en-US" dirty="0"/>
              <a:t>Logistic Regression Model</a:t>
            </a:r>
            <a:br>
              <a:rPr lang="en-US" dirty="0"/>
            </a:br>
            <a:endParaRPr lang="en-US" dirty="0"/>
          </a:p>
        </p:txBody>
      </p:sp>
      <p:pic>
        <p:nvPicPr>
          <p:cNvPr id="8" name="Picture 7" descr="Chart&#10;&#10;Description automatically generated">
            <a:extLst>
              <a:ext uri="{FF2B5EF4-FFF2-40B4-BE49-F238E27FC236}">
                <a16:creationId xmlns:a16="http://schemas.microsoft.com/office/drawing/2014/main" id="{14AC989F-0819-4548-B673-857552B0B5FF}"/>
              </a:ext>
            </a:extLst>
          </p:cNvPr>
          <p:cNvPicPr>
            <a:picLocks noChangeAspect="1"/>
          </p:cNvPicPr>
          <p:nvPr/>
        </p:nvPicPr>
        <p:blipFill>
          <a:blip r:embed="rId2"/>
          <a:stretch>
            <a:fillRect/>
          </a:stretch>
        </p:blipFill>
        <p:spPr>
          <a:xfrm>
            <a:off x="1289356" y="3429000"/>
            <a:ext cx="3398162" cy="2474595"/>
          </a:xfrm>
          <a:prstGeom prst="rect">
            <a:avLst/>
          </a:prstGeom>
        </p:spPr>
      </p:pic>
      <p:pic>
        <p:nvPicPr>
          <p:cNvPr id="3074" name="Picture 2">
            <a:extLst>
              <a:ext uri="{FF2B5EF4-FFF2-40B4-BE49-F238E27FC236}">
                <a16:creationId xmlns:a16="http://schemas.microsoft.com/office/drawing/2014/main" id="{5383F10C-460F-2099-4757-B51D096F8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169" y="806032"/>
            <a:ext cx="4148831" cy="29299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A6460B5-38EB-E6DE-71CF-E5FF3F374ECD}"/>
              </a:ext>
            </a:extLst>
          </p:cNvPr>
          <p:cNvPicPr>
            <a:picLocks noChangeAspect="1"/>
          </p:cNvPicPr>
          <p:nvPr/>
        </p:nvPicPr>
        <p:blipFill>
          <a:blip r:embed="rId4"/>
          <a:stretch>
            <a:fillRect/>
          </a:stretch>
        </p:blipFill>
        <p:spPr>
          <a:xfrm>
            <a:off x="8942025" y="3964998"/>
            <a:ext cx="3249975" cy="1143000"/>
          </a:xfrm>
          <a:prstGeom prst="rect">
            <a:avLst/>
          </a:prstGeom>
        </p:spPr>
      </p:pic>
    </p:spTree>
    <p:extLst>
      <p:ext uri="{BB962C8B-B14F-4D97-AF65-F5344CB8AC3E}">
        <p14:creationId xmlns:p14="http://schemas.microsoft.com/office/powerpoint/2010/main" val="2478663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50FB-AD2A-492F-A454-F3F9FB614568}"/>
              </a:ext>
            </a:extLst>
          </p:cNvPr>
          <p:cNvSpPr>
            <a:spLocks noGrp="1"/>
          </p:cNvSpPr>
          <p:nvPr>
            <p:ph type="title"/>
          </p:nvPr>
        </p:nvSpPr>
        <p:spPr>
          <a:xfrm>
            <a:off x="701634" y="325723"/>
            <a:ext cx="9601200" cy="1142385"/>
          </a:xfrm>
        </p:spPr>
        <p:txBody>
          <a:bodyPr/>
          <a:lstStyle/>
          <a:p>
            <a:r>
              <a:rPr lang="en-US" dirty="0"/>
              <a:t>SVM Model </a:t>
            </a:r>
            <a:br>
              <a:rPr lang="en-US" dirty="0"/>
            </a:br>
            <a:endParaRPr lang="en-US" dirty="0"/>
          </a:p>
        </p:txBody>
      </p:sp>
      <p:sp>
        <p:nvSpPr>
          <p:cNvPr id="13" name="TextBox 12">
            <a:extLst>
              <a:ext uri="{FF2B5EF4-FFF2-40B4-BE49-F238E27FC236}">
                <a16:creationId xmlns:a16="http://schemas.microsoft.com/office/drawing/2014/main" id="{0B4785AA-BEED-4E13-A044-669BA81C14EB}"/>
              </a:ext>
            </a:extLst>
          </p:cNvPr>
          <p:cNvSpPr txBox="1"/>
          <p:nvPr/>
        </p:nvSpPr>
        <p:spPr>
          <a:xfrm>
            <a:off x="994516" y="1397675"/>
            <a:ext cx="6659088" cy="2031325"/>
          </a:xfrm>
          <a:prstGeom prst="rect">
            <a:avLst/>
          </a:prstGeom>
          <a:noFill/>
        </p:spPr>
        <p:txBody>
          <a:bodyPr wrap="square">
            <a:spAutoFit/>
          </a:bodyPr>
          <a:lstStyle/>
          <a:p>
            <a:r>
              <a:rPr lang="en-US" dirty="0"/>
              <a:t>Support vector machines (SVMs) are a set of supervised learning methods used for classification, regression and outliers detection. we perform classification by finding the hyper-plane that differentiates the two classes very well (look at the below snapshot).</a:t>
            </a:r>
          </a:p>
          <a:p>
            <a:r>
              <a:rPr lang="en-US" b="1" dirty="0"/>
              <a:t>         </a:t>
            </a:r>
          </a:p>
          <a:p>
            <a:r>
              <a:rPr lang="en-US" b="1" dirty="0"/>
              <a:t>       </a:t>
            </a:r>
            <a:endParaRPr lang="en-US" dirty="0"/>
          </a:p>
        </p:txBody>
      </p:sp>
      <p:pic>
        <p:nvPicPr>
          <p:cNvPr id="2050" name="Picture 2">
            <a:extLst>
              <a:ext uri="{FF2B5EF4-FFF2-40B4-BE49-F238E27FC236}">
                <a16:creationId xmlns:a16="http://schemas.microsoft.com/office/drawing/2014/main" id="{DD462B22-AF3C-8323-194C-032178718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7941" y="825894"/>
            <a:ext cx="4324059" cy="30536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5BAFDB8-ED5B-520D-745D-651BBC51F335}"/>
              </a:ext>
            </a:extLst>
          </p:cNvPr>
          <p:cNvPicPr>
            <a:picLocks noChangeAspect="1"/>
          </p:cNvPicPr>
          <p:nvPr/>
        </p:nvPicPr>
        <p:blipFill>
          <a:blip r:embed="rId3"/>
          <a:stretch>
            <a:fillRect/>
          </a:stretch>
        </p:blipFill>
        <p:spPr>
          <a:xfrm>
            <a:off x="8767824" y="4042362"/>
            <a:ext cx="3424176" cy="1160027"/>
          </a:xfrm>
          <a:prstGeom prst="rect">
            <a:avLst/>
          </a:prstGeom>
        </p:spPr>
      </p:pic>
      <p:pic>
        <p:nvPicPr>
          <p:cNvPr id="4" name="Picture 2" descr="Support Vector Machine In Python | Classification Algorithms | Edureka">
            <a:extLst>
              <a:ext uri="{FF2B5EF4-FFF2-40B4-BE49-F238E27FC236}">
                <a16:creationId xmlns:a16="http://schemas.microsoft.com/office/drawing/2014/main" id="{ECA05490-9F0D-8112-023F-F9A77BAE4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641" y="3120427"/>
            <a:ext cx="4698042" cy="305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30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E560F-AECF-46E7-B019-62F62C54CF98}"/>
              </a:ext>
            </a:extLst>
          </p:cNvPr>
          <p:cNvSpPr>
            <a:spLocks noGrp="1"/>
          </p:cNvSpPr>
          <p:nvPr>
            <p:ph sz="half" idx="1"/>
          </p:nvPr>
        </p:nvSpPr>
        <p:spPr>
          <a:xfrm>
            <a:off x="907447" y="1283966"/>
            <a:ext cx="5101459" cy="5084620"/>
          </a:xfrm>
        </p:spPr>
        <p:txBody>
          <a:bodyPr>
            <a:noAutofit/>
          </a:bodyPr>
          <a:lstStyle/>
          <a:p>
            <a:pPr marL="0" indent="0">
              <a:buNone/>
            </a:pPr>
            <a:r>
              <a:rPr lang="en-US" sz="2300" b="0" i="0" dirty="0">
                <a:solidFill>
                  <a:srgbClr val="212529"/>
                </a:solidFill>
                <a:effectLst/>
                <a:latin typeface="-apple-system"/>
              </a:rPr>
              <a:t>Decision Trees are a type of Supervised Machine Learning where the data is continuously split according to a certain parameter.</a:t>
            </a:r>
            <a:endParaRPr lang="en-US" sz="2300" dirty="0"/>
          </a:p>
        </p:txBody>
      </p:sp>
      <p:sp>
        <p:nvSpPr>
          <p:cNvPr id="5" name="Title 1">
            <a:extLst>
              <a:ext uri="{FF2B5EF4-FFF2-40B4-BE49-F238E27FC236}">
                <a16:creationId xmlns:a16="http://schemas.microsoft.com/office/drawing/2014/main" id="{45E9D7CA-09C4-4301-A27D-F2049012FC7D}"/>
              </a:ext>
            </a:extLst>
          </p:cNvPr>
          <p:cNvSpPr>
            <a:spLocks noGrp="1"/>
          </p:cNvSpPr>
          <p:nvPr>
            <p:ph type="title"/>
          </p:nvPr>
        </p:nvSpPr>
        <p:spPr>
          <a:xfrm>
            <a:off x="673945" y="489414"/>
            <a:ext cx="9601200" cy="1026227"/>
          </a:xfrm>
        </p:spPr>
        <p:txBody>
          <a:bodyPr/>
          <a:lstStyle/>
          <a:p>
            <a:r>
              <a:rPr lang="en-US" dirty="0"/>
              <a:t>Decision Tree Model</a:t>
            </a:r>
            <a:br>
              <a:rPr lang="en-US" dirty="0"/>
            </a:br>
            <a:endParaRPr lang="en-US" dirty="0"/>
          </a:p>
        </p:txBody>
      </p:sp>
      <p:pic>
        <p:nvPicPr>
          <p:cNvPr id="4098" name="Picture 2">
            <a:extLst>
              <a:ext uri="{FF2B5EF4-FFF2-40B4-BE49-F238E27FC236}">
                <a16:creationId xmlns:a16="http://schemas.microsoft.com/office/drawing/2014/main" id="{B00B8312-EE86-70A7-AE74-87CFC3D15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761" y="813460"/>
            <a:ext cx="4266239" cy="30128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01171F9-B349-2A46-A4B3-8C85CE313ECA}"/>
              </a:ext>
            </a:extLst>
          </p:cNvPr>
          <p:cNvPicPr>
            <a:picLocks noChangeAspect="1"/>
          </p:cNvPicPr>
          <p:nvPr/>
        </p:nvPicPr>
        <p:blipFill>
          <a:blip r:embed="rId3"/>
          <a:stretch>
            <a:fillRect/>
          </a:stretch>
        </p:blipFill>
        <p:spPr>
          <a:xfrm>
            <a:off x="9188388" y="4037654"/>
            <a:ext cx="3003612" cy="1151163"/>
          </a:xfrm>
          <a:prstGeom prst="rect">
            <a:avLst/>
          </a:prstGeom>
        </p:spPr>
      </p:pic>
      <p:pic>
        <p:nvPicPr>
          <p:cNvPr id="2" name="Picture 1">
            <a:extLst>
              <a:ext uri="{FF2B5EF4-FFF2-40B4-BE49-F238E27FC236}">
                <a16:creationId xmlns:a16="http://schemas.microsoft.com/office/drawing/2014/main" id="{18CEA7C9-98C3-017F-5DD8-B2AB1EDD5DCD}"/>
              </a:ext>
            </a:extLst>
          </p:cNvPr>
          <p:cNvPicPr>
            <a:picLocks noChangeAspect="1"/>
          </p:cNvPicPr>
          <p:nvPr/>
        </p:nvPicPr>
        <p:blipFill>
          <a:blip r:embed="rId4"/>
          <a:stretch>
            <a:fillRect/>
          </a:stretch>
        </p:blipFill>
        <p:spPr>
          <a:xfrm>
            <a:off x="2350488" y="2525743"/>
            <a:ext cx="3498773" cy="3573215"/>
          </a:xfrm>
          <a:prstGeom prst="rect">
            <a:avLst/>
          </a:prstGeom>
        </p:spPr>
      </p:pic>
    </p:spTree>
    <p:extLst>
      <p:ext uri="{BB962C8B-B14F-4D97-AF65-F5344CB8AC3E}">
        <p14:creationId xmlns:p14="http://schemas.microsoft.com/office/powerpoint/2010/main" val="38322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1101C8-5315-49A2-82D5-58E6DB865C61}"/>
              </a:ext>
            </a:extLst>
          </p:cNvPr>
          <p:cNvSpPr>
            <a:spLocks noGrp="1"/>
          </p:cNvSpPr>
          <p:nvPr>
            <p:ph sz="half" idx="1"/>
          </p:nvPr>
        </p:nvSpPr>
        <p:spPr>
          <a:xfrm>
            <a:off x="1172265" y="1234044"/>
            <a:ext cx="5130140" cy="4389912"/>
          </a:xfrm>
        </p:spPr>
        <p:txBody>
          <a:bodyPr>
            <a:normAutofit/>
          </a:bodyPr>
          <a:lstStyle/>
          <a:p>
            <a:pPr marL="0" indent="0">
              <a:lnSpc>
                <a:spcPct val="100000"/>
              </a:lnSpc>
              <a:buNone/>
            </a:pPr>
            <a:r>
              <a:rPr lang="en-US" sz="2400" dirty="0">
                <a:solidFill>
                  <a:srgbClr val="333333"/>
                </a:solidFill>
                <a:latin typeface="inter-bold"/>
              </a:rPr>
              <a:t>A</a:t>
            </a:r>
            <a:r>
              <a:rPr lang="en-US" sz="2400" dirty="0">
                <a:solidFill>
                  <a:srgbClr val="333333"/>
                </a:solidFill>
                <a:effectLst/>
                <a:latin typeface="inter-bold"/>
              </a:rPr>
              <a:t> classifier that contains a number of decision trees on various subsets of the given dataset and takes the average to improve the predictive accuracy of that dataset.</a:t>
            </a:r>
          </a:p>
        </p:txBody>
      </p:sp>
      <p:sp>
        <p:nvSpPr>
          <p:cNvPr id="5" name="Title 1">
            <a:extLst>
              <a:ext uri="{FF2B5EF4-FFF2-40B4-BE49-F238E27FC236}">
                <a16:creationId xmlns:a16="http://schemas.microsoft.com/office/drawing/2014/main" id="{46031F4E-ABB5-4D6B-A82C-53D9A9FC0B68}"/>
              </a:ext>
            </a:extLst>
          </p:cNvPr>
          <p:cNvSpPr>
            <a:spLocks noGrp="1"/>
          </p:cNvSpPr>
          <p:nvPr>
            <p:ph type="title"/>
          </p:nvPr>
        </p:nvSpPr>
        <p:spPr>
          <a:xfrm>
            <a:off x="737260" y="289482"/>
            <a:ext cx="9309265" cy="777318"/>
          </a:xfrm>
        </p:spPr>
        <p:txBody>
          <a:bodyPr/>
          <a:lstStyle/>
          <a:p>
            <a:r>
              <a:rPr lang="en-US" dirty="0"/>
              <a:t>Random Forest Model</a:t>
            </a:r>
          </a:p>
        </p:txBody>
      </p:sp>
      <p:pic>
        <p:nvPicPr>
          <p:cNvPr id="5122" name="Picture 2">
            <a:extLst>
              <a:ext uri="{FF2B5EF4-FFF2-40B4-BE49-F238E27FC236}">
                <a16:creationId xmlns:a16="http://schemas.microsoft.com/office/drawing/2014/main" id="{90B558AB-BAE8-782F-E85B-66A0B67C4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965" y="529979"/>
            <a:ext cx="4252813" cy="30033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B0C6B1D-FF6C-4DD4-96BC-75208A508B94}"/>
              </a:ext>
            </a:extLst>
          </p:cNvPr>
          <p:cNvPicPr>
            <a:picLocks noChangeAspect="1"/>
          </p:cNvPicPr>
          <p:nvPr/>
        </p:nvPicPr>
        <p:blipFill>
          <a:blip r:embed="rId3"/>
          <a:stretch>
            <a:fillRect/>
          </a:stretch>
        </p:blipFill>
        <p:spPr>
          <a:xfrm>
            <a:off x="9174013" y="3977197"/>
            <a:ext cx="3017987" cy="994298"/>
          </a:xfrm>
          <a:prstGeom prst="rect">
            <a:avLst/>
          </a:prstGeom>
        </p:spPr>
      </p:pic>
      <p:pic>
        <p:nvPicPr>
          <p:cNvPr id="2" name="Picture 1">
            <a:extLst>
              <a:ext uri="{FF2B5EF4-FFF2-40B4-BE49-F238E27FC236}">
                <a16:creationId xmlns:a16="http://schemas.microsoft.com/office/drawing/2014/main" id="{E303BA04-B0A7-A7D7-B1C4-AD53D5EA718B}"/>
              </a:ext>
            </a:extLst>
          </p:cNvPr>
          <p:cNvPicPr>
            <a:picLocks noChangeAspect="1"/>
          </p:cNvPicPr>
          <p:nvPr/>
        </p:nvPicPr>
        <p:blipFill>
          <a:blip r:embed="rId4"/>
          <a:stretch>
            <a:fillRect/>
          </a:stretch>
        </p:blipFill>
        <p:spPr>
          <a:xfrm>
            <a:off x="2519409" y="2951657"/>
            <a:ext cx="4662626" cy="3108418"/>
          </a:xfrm>
          <a:prstGeom prst="rect">
            <a:avLst/>
          </a:prstGeom>
        </p:spPr>
      </p:pic>
    </p:spTree>
    <p:extLst>
      <p:ext uri="{BB962C8B-B14F-4D97-AF65-F5344CB8AC3E}">
        <p14:creationId xmlns:p14="http://schemas.microsoft.com/office/powerpoint/2010/main" val="353525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4333-86A6-C5C8-EA1D-EFB261FACA42}"/>
              </a:ext>
            </a:extLst>
          </p:cNvPr>
          <p:cNvSpPr>
            <a:spLocks noGrp="1"/>
          </p:cNvSpPr>
          <p:nvPr>
            <p:ph type="title"/>
          </p:nvPr>
        </p:nvSpPr>
        <p:spPr>
          <a:xfrm>
            <a:off x="595489" y="0"/>
            <a:ext cx="9601200" cy="1142385"/>
          </a:xfrm>
        </p:spPr>
        <p:txBody>
          <a:bodyPr/>
          <a:lstStyle/>
          <a:p>
            <a:r>
              <a:rPr lang="en-US" dirty="0"/>
              <a:t>Bar chart of Classifiers </a:t>
            </a:r>
          </a:p>
        </p:txBody>
      </p:sp>
      <p:pic>
        <p:nvPicPr>
          <p:cNvPr id="6146" name="Picture 2">
            <a:extLst>
              <a:ext uri="{FF2B5EF4-FFF2-40B4-BE49-F238E27FC236}">
                <a16:creationId xmlns:a16="http://schemas.microsoft.com/office/drawing/2014/main" id="{9D4768D7-8220-2DB7-E892-003E0AD76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671" y="1508505"/>
            <a:ext cx="8188634" cy="439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BCC16B-3CAD-471B-5500-33E368C17FAE}"/>
              </a:ext>
            </a:extLst>
          </p:cNvPr>
          <p:cNvSpPr>
            <a:spLocks noGrp="1"/>
          </p:cNvSpPr>
          <p:nvPr>
            <p:ph type="title"/>
          </p:nvPr>
        </p:nvSpPr>
        <p:spPr/>
        <p:txBody>
          <a:bodyPr/>
          <a:lstStyle/>
          <a:p>
            <a:r>
              <a:rPr lang="en-US" dirty="0"/>
              <a:t>Cross-Validation</a:t>
            </a:r>
          </a:p>
        </p:txBody>
      </p:sp>
    </p:spTree>
    <p:extLst>
      <p:ext uri="{BB962C8B-B14F-4D97-AF65-F5344CB8AC3E}">
        <p14:creationId xmlns:p14="http://schemas.microsoft.com/office/powerpoint/2010/main" val="40633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CA14-7E2F-2FC3-47E8-0C82D03D512A}"/>
              </a:ext>
            </a:extLst>
          </p:cNvPr>
          <p:cNvSpPr>
            <a:spLocks noGrp="1"/>
          </p:cNvSpPr>
          <p:nvPr>
            <p:ph type="title"/>
          </p:nvPr>
        </p:nvSpPr>
        <p:spPr>
          <a:xfrm>
            <a:off x="638452" y="0"/>
            <a:ext cx="9601200" cy="1142385"/>
          </a:xfrm>
        </p:spPr>
        <p:txBody>
          <a:bodyPr/>
          <a:lstStyle/>
          <a:p>
            <a:r>
              <a:rPr lang="en-US" dirty="0"/>
              <a:t>What is Cross-Validation ?</a:t>
            </a:r>
          </a:p>
        </p:txBody>
      </p:sp>
      <p:sp>
        <p:nvSpPr>
          <p:cNvPr id="3" name="Content Placeholder 2">
            <a:extLst>
              <a:ext uri="{FF2B5EF4-FFF2-40B4-BE49-F238E27FC236}">
                <a16:creationId xmlns:a16="http://schemas.microsoft.com/office/drawing/2014/main" id="{3FF1A490-CE3E-3A05-D1CF-89A2333344A8}"/>
              </a:ext>
            </a:extLst>
          </p:cNvPr>
          <p:cNvSpPr>
            <a:spLocks noGrp="1"/>
          </p:cNvSpPr>
          <p:nvPr>
            <p:ph idx="1"/>
          </p:nvPr>
        </p:nvSpPr>
        <p:spPr>
          <a:xfrm>
            <a:off x="1126724" y="1457419"/>
            <a:ext cx="9601200" cy="3809999"/>
          </a:xfrm>
        </p:spPr>
        <p:txBody>
          <a:bodyPr/>
          <a:lstStyle/>
          <a:p>
            <a:pPr fontAlgn="base"/>
            <a:r>
              <a:rPr lang="en-US" sz="2000" b="0" dirty="0">
                <a:effectLst/>
              </a:rPr>
              <a:t>Cross-validation is a resampling method that uses different portions of the data to test and train a model on different iterations.</a:t>
            </a:r>
          </a:p>
          <a:p>
            <a:pPr fontAlgn="base"/>
            <a:r>
              <a:rPr lang="en-US" b="0" i="0" dirty="0">
                <a:effectLst/>
                <a:latin typeface="Arial" panose="020B0604020202020204" pitchFamily="34" charset="0"/>
              </a:rPr>
              <a:t> It is mainly used in settings where the goal is prediction.</a:t>
            </a:r>
            <a:endParaRPr lang="en-US" b="0" i="0" baseline="30000" dirty="0">
              <a:effectLst/>
              <a:latin typeface="Arial" panose="020B0604020202020204" pitchFamily="34" charset="0"/>
            </a:endParaRPr>
          </a:p>
          <a:p>
            <a:r>
              <a:rPr lang="en-US" b="0" i="0" dirty="0">
                <a:effectLst/>
                <a:latin typeface="Arial" panose="020B0604020202020204" pitchFamily="34" charset="0"/>
              </a:rPr>
              <a:t> The goal of cross-validation is to test the model's ability to predict new data that was not used in estimating it, in order to flag problems like </a:t>
            </a:r>
            <a:r>
              <a:rPr lang="en-US" b="0" i="0" u="none" strike="noStrike" dirty="0">
                <a:effectLst/>
                <a:latin typeface="Arial" panose="020B0604020202020204" pitchFamily="34" charset="0"/>
                <a:hlinkClick r:id="rId2" tooltip="Overfitting">
                  <a:extLst>
                    <a:ext uri="{A12FA001-AC4F-418D-AE19-62706E023703}">
                      <ahyp:hlinkClr xmlns:ahyp="http://schemas.microsoft.com/office/drawing/2018/hyperlinkcolor" val="tx"/>
                    </a:ext>
                  </a:extLst>
                </a:hlinkClick>
              </a:rPr>
              <a:t>overfitting</a:t>
            </a:r>
            <a:r>
              <a:rPr lang="en-US" b="0" i="0" dirty="0">
                <a:effectLst/>
                <a:latin typeface="Arial" panose="020B0604020202020204" pitchFamily="34" charset="0"/>
              </a:rPr>
              <a:t> .</a:t>
            </a:r>
            <a:endParaRPr lang="en-US" dirty="0"/>
          </a:p>
        </p:txBody>
      </p:sp>
      <p:pic>
        <p:nvPicPr>
          <p:cNvPr id="5" name="Picture 4">
            <a:extLst>
              <a:ext uri="{FF2B5EF4-FFF2-40B4-BE49-F238E27FC236}">
                <a16:creationId xmlns:a16="http://schemas.microsoft.com/office/drawing/2014/main" id="{62A89874-4B57-69F3-723E-042DC1562A9F}"/>
              </a:ext>
            </a:extLst>
          </p:cNvPr>
          <p:cNvPicPr>
            <a:picLocks noChangeAspect="1"/>
          </p:cNvPicPr>
          <p:nvPr/>
        </p:nvPicPr>
        <p:blipFill>
          <a:blip r:embed="rId3"/>
          <a:stretch>
            <a:fillRect/>
          </a:stretch>
        </p:blipFill>
        <p:spPr>
          <a:xfrm>
            <a:off x="2879324" y="3429000"/>
            <a:ext cx="6096000" cy="2659353"/>
          </a:xfrm>
          <a:prstGeom prst="rect">
            <a:avLst/>
          </a:prstGeom>
        </p:spPr>
      </p:pic>
    </p:spTree>
    <p:extLst>
      <p:ext uri="{BB962C8B-B14F-4D97-AF65-F5344CB8AC3E}">
        <p14:creationId xmlns:p14="http://schemas.microsoft.com/office/powerpoint/2010/main" val="280342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663D9-5CDD-5A42-76F2-2FA43F3A6A0D}"/>
              </a:ext>
            </a:extLst>
          </p:cNvPr>
          <p:cNvSpPr>
            <a:spLocks noGrp="1"/>
          </p:cNvSpPr>
          <p:nvPr>
            <p:ph type="title"/>
          </p:nvPr>
        </p:nvSpPr>
        <p:spPr>
          <a:xfrm>
            <a:off x="602941" y="0"/>
            <a:ext cx="9601200" cy="1142385"/>
          </a:xfrm>
        </p:spPr>
        <p:txBody>
          <a:bodyPr anchor="b">
            <a:normAutofit/>
          </a:bodyPr>
          <a:lstStyle/>
          <a:p>
            <a:r>
              <a:rPr lang="en-US" dirty="0"/>
              <a:t>K-Fold Cross-Validation</a:t>
            </a:r>
          </a:p>
        </p:txBody>
      </p:sp>
      <p:sp>
        <p:nvSpPr>
          <p:cNvPr id="3" name="Content Placeholder 2">
            <a:extLst>
              <a:ext uri="{FF2B5EF4-FFF2-40B4-BE49-F238E27FC236}">
                <a16:creationId xmlns:a16="http://schemas.microsoft.com/office/drawing/2014/main" id="{FEE6CE46-59CA-BD1D-0512-C4A27C6AFA65}"/>
              </a:ext>
            </a:extLst>
          </p:cNvPr>
          <p:cNvSpPr>
            <a:spLocks noGrp="1"/>
          </p:cNvSpPr>
          <p:nvPr>
            <p:ph sz="half" idx="1"/>
          </p:nvPr>
        </p:nvSpPr>
        <p:spPr>
          <a:xfrm>
            <a:off x="1064581" y="1395273"/>
            <a:ext cx="10423124" cy="3810001"/>
          </a:xfrm>
        </p:spPr>
        <p:txBody>
          <a:bodyPr>
            <a:normAutofit/>
          </a:bodyPr>
          <a:lstStyle/>
          <a:p>
            <a:pPr fontAlgn="base"/>
            <a:r>
              <a:rPr lang="en-US" sz="1700" b="0" dirty="0">
                <a:effectLst/>
              </a:rPr>
              <a:t>The procedure has a single parameter called k that refers to the number of groups that a given data sample is to be split into. As such, the procedure is often called k-fold cross-validation. </a:t>
            </a:r>
            <a:br>
              <a:rPr lang="en-US" sz="1700" b="0" dirty="0">
                <a:effectLst/>
              </a:rPr>
            </a:br>
            <a:br>
              <a:rPr lang="en-US" sz="1700" b="0" dirty="0">
                <a:effectLst/>
              </a:rPr>
            </a:br>
            <a:endParaRPr lang="en-US" sz="1700" b="0" dirty="0">
              <a:effectLst/>
            </a:endParaRPr>
          </a:p>
          <a:p>
            <a:pPr fontAlgn="base"/>
            <a:r>
              <a:rPr lang="en-US" sz="1700" b="0" i="0" dirty="0">
                <a:solidFill>
                  <a:srgbClr val="000000"/>
                </a:solidFill>
                <a:effectLst/>
                <a:latin typeface="+mj-lt"/>
              </a:rPr>
              <a:t> </a:t>
            </a:r>
            <a:r>
              <a:rPr lang="en-US" b="0" i="0" dirty="0">
                <a:solidFill>
                  <a:schemeClr val="accent1">
                    <a:lumMod val="75000"/>
                  </a:schemeClr>
                </a:solidFill>
                <a:effectLst/>
                <a:latin typeface="+mj-lt"/>
              </a:rPr>
              <a:t>The stratified k fold cross-validation :</a:t>
            </a:r>
          </a:p>
          <a:p>
            <a:pPr marL="0" indent="0" fontAlgn="base">
              <a:buNone/>
            </a:pPr>
            <a:r>
              <a:rPr lang="en-US" sz="1900" dirty="0">
                <a:solidFill>
                  <a:srgbClr val="273239"/>
                </a:solidFill>
                <a:latin typeface="urw-din"/>
              </a:rPr>
              <a:t>       </a:t>
            </a:r>
            <a:r>
              <a:rPr lang="en-US" sz="1900" b="0" i="0" dirty="0">
                <a:solidFill>
                  <a:srgbClr val="273239"/>
                </a:solidFill>
                <a:effectLst/>
                <a:latin typeface="urw-din"/>
              </a:rPr>
              <a:t>Stratified k-fold cross-validation is the same</a:t>
            </a:r>
            <a:br>
              <a:rPr lang="en-US" sz="1900" b="0" i="0" dirty="0">
                <a:solidFill>
                  <a:srgbClr val="273239"/>
                </a:solidFill>
                <a:effectLst/>
                <a:latin typeface="urw-din"/>
              </a:rPr>
            </a:br>
            <a:r>
              <a:rPr lang="en-US" sz="1900" b="0" i="0" dirty="0">
                <a:solidFill>
                  <a:srgbClr val="273239"/>
                </a:solidFill>
                <a:effectLst/>
                <a:latin typeface="urw-din"/>
              </a:rPr>
              <a:t>       as just k-fold cross-validation,</a:t>
            </a:r>
            <a:br>
              <a:rPr lang="en-US" sz="1900" b="0" i="0" dirty="0">
                <a:solidFill>
                  <a:srgbClr val="273239"/>
                </a:solidFill>
                <a:effectLst/>
                <a:latin typeface="urw-din"/>
              </a:rPr>
            </a:br>
            <a:r>
              <a:rPr lang="en-US" sz="1900" b="0" i="0" dirty="0">
                <a:solidFill>
                  <a:srgbClr val="273239"/>
                </a:solidFill>
                <a:effectLst/>
                <a:latin typeface="urw-din"/>
              </a:rPr>
              <a:t>       But Stratified k-fold cross-validation,</a:t>
            </a:r>
            <a:br>
              <a:rPr lang="en-US" sz="1900" b="0" i="0" dirty="0">
                <a:solidFill>
                  <a:srgbClr val="273239"/>
                </a:solidFill>
                <a:effectLst/>
                <a:latin typeface="urw-din"/>
              </a:rPr>
            </a:br>
            <a:r>
              <a:rPr lang="en-US" sz="1900" b="0" i="0" dirty="0">
                <a:solidFill>
                  <a:srgbClr val="273239"/>
                </a:solidFill>
                <a:effectLst/>
                <a:latin typeface="urw-din"/>
              </a:rPr>
              <a:t>       it does stratified sampling instead of</a:t>
            </a:r>
            <a:r>
              <a:rPr lang="en-US" sz="1900" dirty="0">
                <a:solidFill>
                  <a:srgbClr val="273239"/>
                </a:solidFill>
                <a:latin typeface="urw-din"/>
              </a:rPr>
              <a:t> </a:t>
            </a:r>
            <a:br>
              <a:rPr lang="en-US" sz="1900" dirty="0">
                <a:solidFill>
                  <a:srgbClr val="273239"/>
                </a:solidFill>
                <a:latin typeface="urw-din"/>
              </a:rPr>
            </a:br>
            <a:r>
              <a:rPr lang="en-US" sz="1900" dirty="0">
                <a:solidFill>
                  <a:srgbClr val="273239"/>
                </a:solidFill>
                <a:latin typeface="urw-din"/>
              </a:rPr>
              <a:t>       </a:t>
            </a:r>
            <a:r>
              <a:rPr lang="en-US" sz="1900" b="0" i="0" dirty="0">
                <a:solidFill>
                  <a:srgbClr val="273239"/>
                </a:solidFill>
                <a:effectLst/>
                <a:latin typeface="urw-din"/>
              </a:rPr>
              <a:t>random sampling. </a:t>
            </a:r>
            <a:r>
              <a:rPr lang="en-US" sz="1900" b="0" i="0">
                <a:solidFill>
                  <a:srgbClr val="273239"/>
                </a:solidFill>
                <a:effectLst/>
                <a:latin typeface="urw-din"/>
              </a:rPr>
              <a:t>5-fold cross-validation</a:t>
            </a:r>
            <a:br>
              <a:rPr lang="en-US" sz="1900" b="0" i="0">
                <a:solidFill>
                  <a:srgbClr val="273239"/>
                </a:solidFill>
                <a:effectLst/>
                <a:latin typeface="urw-din"/>
              </a:rPr>
            </a:br>
            <a:r>
              <a:rPr lang="en-US" sz="1900" b="0" i="0">
                <a:solidFill>
                  <a:srgbClr val="273239"/>
                </a:solidFill>
                <a:effectLst/>
                <a:latin typeface="urw-din"/>
              </a:rPr>
              <a:t>       has been applied to evaluate </a:t>
            </a:r>
            <a:br>
              <a:rPr lang="en-US" sz="1900" b="0" i="0">
                <a:solidFill>
                  <a:srgbClr val="273239"/>
                </a:solidFill>
                <a:effectLst/>
                <a:latin typeface="urw-din"/>
              </a:rPr>
            </a:br>
            <a:r>
              <a:rPr lang="en-US" sz="1900" b="0" i="0">
                <a:solidFill>
                  <a:srgbClr val="273239"/>
                </a:solidFill>
                <a:effectLst/>
                <a:latin typeface="urw-din"/>
              </a:rPr>
              <a:t>       all possible combinations.</a:t>
            </a:r>
            <a:endParaRPr lang="en-US" sz="1900" dirty="0"/>
          </a:p>
        </p:txBody>
      </p:sp>
      <p:pic>
        <p:nvPicPr>
          <p:cNvPr id="4" name="Picture 3">
            <a:extLst>
              <a:ext uri="{FF2B5EF4-FFF2-40B4-BE49-F238E27FC236}">
                <a16:creationId xmlns:a16="http://schemas.microsoft.com/office/drawing/2014/main" id="{20549BD2-284B-516C-233A-6FA68449605C}"/>
              </a:ext>
            </a:extLst>
          </p:cNvPr>
          <p:cNvPicPr>
            <a:picLocks noChangeAspect="1"/>
          </p:cNvPicPr>
          <p:nvPr/>
        </p:nvPicPr>
        <p:blipFill>
          <a:blip r:embed="rId2"/>
          <a:stretch>
            <a:fillRect/>
          </a:stretch>
        </p:blipFill>
        <p:spPr>
          <a:xfrm>
            <a:off x="5965424" y="1981981"/>
            <a:ext cx="6226576" cy="4182468"/>
          </a:xfrm>
          <a:prstGeom prst="rect">
            <a:avLst/>
          </a:prstGeom>
        </p:spPr>
      </p:pic>
    </p:spTree>
    <p:extLst>
      <p:ext uri="{BB962C8B-B14F-4D97-AF65-F5344CB8AC3E}">
        <p14:creationId xmlns:p14="http://schemas.microsoft.com/office/powerpoint/2010/main" val="250698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61B1-0E45-EC56-1C8C-B8CB035B6F08}"/>
              </a:ext>
            </a:extLst>
          </p:cNvPr>
          <p:cNvSpPr>
            <a:spLocks noGrp="1"/>
          </p:cNvSpPr>
          <p:nvPr>
            <p:ph type="title"/>
          </p:nvPr>
        </p:nvSpPr>
        <p:spPr>
          <a:xfrm>
            <a:off x="584200" y="73637"/>
            <a:ext cx="9601200" cy="1142385"/>
          </a:xfrm>
        </p:spPr>
        <p:txBody>
          <a:bodyPr/>
          <a:lstStyle/>
          <a:p>
            <a:r>
              <a:rPr lang="en-US" dirty="0"/>
              <a:t>Cross Validation for each model</a:t>
            </a:r>
          </a:p>
        </p:txBody>
      </p:sp>
      <p:graphicFrame>
        <p:nvGraphicFramePr>
          <p:cNvPr id="5" name="Table 5">
            <a:extLst>
              <a:ext uri="{FF2B5EF4-FFF2-40B4-BE49-F238E27FC236}">
                <a16:creationId xmlns:a16="http://schemas.microsoft.com/office/drawing/2014/main" id="{D97D9F45-F4F6-36FF-540A-777D52DD6A8B}"/>
              </a:ext>
            </a:extLst>
          </p:cNvPr>
          <p:cNvGraphicFramePr>
            <a:graphicFrameLocks noGrp="1"/>
          </p:cNvGraphicFramePr>
          <p:nvPr>
            <p:ph sz="half" idx="1"/>
            <p:extLst>
              <p:ext uri="{D42A27DB-BD31-4B8C-83A1-F6EECF244321}">
                <p14:modId xmlns:p14="http://schemas.microsoft.com/office/powerpoint/2010/main" val="143484661"/>
              </p:ext>
            </p:extLst>
          </p:nvPr>
        </p:nvGraphicFramePr>
        <p:xfrm>
          <a:off x="1035753" y="1710265"/>
          <a:ext cx="9304540" cy="3660779"/>
        </p:xfrm>
        <a:graphic>
          <a:graphicData uri="http://schemas.openxmlformats.org/drawingml/2006/table">
            <a:tbl>
              <a:tblPr firstRow="1" bandRow="1">
                <a:tableStyleId>{BC89EF96-8CEA-46FF-86C4-4CE0E7609802}</a:tableStyleId>
              </a:tblPr>
              <a:tblGrid>
                <a:gridCol w="2326135">
                  <a:extLst>
                    <a:ext uri="{9D8B030D-6E8A-4147-A177-3AD203B41FA5}">
                      <a16:colId xmlns:a16="http://schemas.microsoft.com/office/drawing/2014/main" val="1315359388"/>
                    </a:ext>
                  </a:extLst>
                </a:gridCol>
                <a:gridCol w="2326135">
                  <a:extLst>
                    <a:ext uri="{9D8B030D-6E8A-4147-A177-3AD203B41FA5}">
                      <a16:colId xmlns:a16="http://schemas.microsoft.com/office/drawing/2014/main" val="754219714"/>
                    </a:ext>
                  </a:extLst>
                </a:gridCol>
                <a:gridCol w="2326135">
                  <a:extLst>
                    <a:ext uri="{9D8B030D-6E8A-4147-A177-3AD203B41FA5}">
                      <a16:colId xmlns:a16="http://schemas.microsoft.com/office/drawing/2014/main" val="3913962110"/>
                    </a:ext>
                  </a:extLst>
                </a:gridCol>
                <a:gridCol w="2326135">
                  <a:extLst>
                    <a:ext uri="{9D8B030D-6E8A-4147-A177-3AD203B41FA5}">
                      <a16:colId xmlns:a16="http://schemas.microsoft.com/office/drawing/2014/main" val="1604947911"/>
                    </a:ext>
                  </a:extLst>
                </a:gridCol>
              </a:tblGrid>
              <a:tr h="826139">
                <a:tc>
                  <a:txBody>
                    <a:bodyPr/>
                    <a:lstStyle/>
                    <a:p>
                      <a:pPr algn="ctr"/>
                      <a:r>
                        <a:rPr lang="en-US" dirty="0">
                          <a:solidFill>
                            <a:srgbClr val="A43F27"/>
                          </a:solidFill>
                        </a:rPr>
                        <a:t>SVM-Model</a:t>
                      </a:r>
                    </a:p>
                  </a:txBody>
                  <a:tcPr anchor="ctr"/>
                </a:tc>
                <a:tc>
                  <a:txBody>
                    <a:bodyPr/>
                    <a:lstStyle/>
                    <a:p>
                      <a:pPr algn="ctr"/>
                      <a:r>
                        <a:rPr lang="en-US" dirty="0">
                          <a:solidFill>
                            <a:srgbClr val="A43F27"/>
                          </a:solidFill>
                        </a:rPr>
                        <a:t>Log-Reg</a:t>
                      </a:r>
                    </a:p>
                  </a:txBody>
                  <a:tcPr anchor="ctr"/>
                </a:tc>
                <a:tc>
                  <a:txBody>
                    <a:bodyPr/>
                    <a:lstStyle/>
                    <a:p>
                      <a:pPr algn="ctr"/>
                      <a:r>
                        <a:rPr lang="en-US" dirty="0">
                          <a:solidFill>
                            <a:srgbClr val="A43F27"/>
                          </a:solidFill>
                        </a:rPr>
                        <a:t>Decision Tree </a:t>
                      </a:r>
                    </a:p>
                  </a:txBody>
                  <a:tcPr anchor="ctr"/>
                </a:tc>
                <a:tc>
                  <a:txBody>
                    <a:bodyPr/>
                    <a:lstStyle/>
                    <a:p>
                      <a:pPr algn="ctr"/>
                      <a:r>
                        <a:rPr lang="en-US" dirty="0">
                          <a:solidFill>
                            <a:srgbClr val="A43F27"/>
                          </a:solidFill>
                        </a:rPr>
                        <a:t>Random Forest</a:t>
                      </a:r>
                    </a:p>
                  </a:txBody>
                  <a:tcPr anchor="ctr"/>
                </a:tc>
                <a:extLst>
                  <a:ext uri="{0D108BD9-81ED-4DB2-BD59-A6C34878D82A}">
                    <a16:rowId xmlns:a16="http://schemas.microsoft.com/office/drawing/2014/main" val="2420224164"/>
                  </a:ext>
                </a:extLst>
              </a:tr>
              <a:tr h="1995481">
                <a:tc>
                  <a:txBody>
                    <a:bodyPr/>
                    <a:lstStyle/>
                    <a:p>
                      <a:pPr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rgbClr val="000000"/>
                          </a:solidFill>
                          <a:effectLst/>
                          <a:latin typeface="Courier New" panose="02070309020205020404" pitchFamily="49" charset="0"/>
                        </a:rPr>
                        <a:t>Cross Validation Scores are [0.96 0.90666667 0.94666667 0.94594595 0.95945946]</a:t>
                      </a:r>
                    </a:p>
                    <a:p>
                      <a:pPr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rgbClr val="000000"/>
                          </a:solidFill>
                          <a:effectLst/>
                          <a:latin typeface="Courier New" panose="02070309020205020404" pitchFamily="49" charset="0"/>
                        </a:rPr>
                        <a:t> </a:t>
                      </a:r>
                      <a:r>
                        <a:rPr kumimoji="0" lang="en-US" altLang="en-US" sz="1800" b="1" i="0" u="none" strike="noStrike" cap="none" normalizeH="0" baseline="0" dirty="0">
                          <a:ln>
                            <a:noFill/>
                          </a:ln>
                          <a:solidFill>
                            <a:srgbClr val="000000"/>
                          </a:solidFill>
                          <a:effectLst/>
                          <a:latin typeface="Courier New" panose="02070309020205020404" pitchFamily="49" charset="0"/>
                        </a:rPr>
                        <a:t>Accuracy:0.944</a:t>
                      </a:r>
                      <a:endParaRPr kumimoji="0" lang="en-US" altLang="en-US" sz="1800" b="1" i="0" u="none" strike="noStrike" cap="none" normalizeH="0" baseline="0" dirty="0">
                        <a:ln>
                          <a:noFill/>
                        </a:ln>
                        <a:solidFill>
                          <a:schemeClr val="tx1"/>
                        </a:solidFill>
                        <a:effectLst/>
                      </a:endParaRPr>
                    </a:p>
                    <a:p>
                      <a:endParaRPr lang="en-US" dirty="0"/>
                    </a:p>
                  </a:txBody>
                  <a:tcPr/>
                </a:tc>
                <a:tc>
                  <a:txBody>
                    <a:bodyPr/>
                    <a:lstStyle/>
                    <a:p>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Cross Validation Scores are [0.90666667 0.93333333 0.94666667 0.94594595 0.97297297]</a:t>
                      </a:r>
                    </a:p>
                    <a:p>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Accuracy:0.941</a:t>
                      </a:r>
                      <a:endParaRPr lang="en-US" dirty="0"/>
                    </a:p>
                  </a:txBody>
                  <a:tcPr/>
                </a:tc>
                <a:tc>
                  <a:txBody>
                    <a:bodyPr/>
                    <a:lstStyle/>
                    <a:p>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Cross Validation Scores are [0.90666667 0.89333333 0.89333333 0.93243243 0.86486486]</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Accuracy:0.898</a:t>
                      </a:r>
                      <a:endParaRPr lang="en-US" dirty="0"/>
                    </a:p>
                  </a:txBody>
                  <a:tcPr/>
                </a:tc>
                <a:tc>
                  <a:txBody>
                    <a:bodyPr/>
                    <a:lstStyle/>
                    <a:p>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Cross Validation Scores are [0.90666667 0.93333333 0.94666667 0.94594595 0.97297297]</a:t>
                      </a:r>
                    </a:p>
                    <a:p>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Accuracy:0.941</a:t>
                      </a:r>
                      <a:endParaRPr lang="en-US" dirty="0"/>
                    </a:p>
                  </a:txBody>
                  <a:tcPr/>
                </a:tc>
                <a:extLst>
                  <a:ext uri="{0D108BD9-81ED-4DB2-BD59-A6C34878D82A}">
                    <a16:rowId xmlns:a16="http://schemas.microsoft.com/office/drawing/2014/main" val="2504814745"/>
                  </a:ext>
                </a:extLst>
              </a:tr>
            </a:tbl>
          </a:graphicData>
        </a:graphic>
      </p:graphicFrame>
    </p:spTree>
    <p:extLst>
      <p:ext uri="{BB962C8B-B14F-4D97-AF65-F5344CB8AC3E}">
        <p14:creationId xmlns:p14="http://schemas.microsoft.com/office/powerpoint/2010/main" val="21781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6B0E-52A9-3C68-C977-B1E0314FB240}"/>
              </a:ext>
            </a:extLst>
          </p:cNvPr>
          <p:cNvSpPr>
            <a:spLocks noGrp="1"/>
          </p:cNvSpPr>
          <p:nvPr>
            <p:ph type="title"/>
          </p:nvPr>
        </p:nvSpPr>
        <p:spPr/>
        <p:txBody>
          <a:bodyPr/>
          <a:lstStyle/>
          <a:p>
            <a:r>
              <a:rPr lang="en-US" dirty="0" err="1"/>
              <a:t>Keras</a:t>
            </a:r>
            <a:r>
              <a:rPr lang="en-US" dirty="0"/>
              <a:t> Neural Network</a:t>
            </a:r>
          </a:p>
        </p:txBody>
      </p:sp>
    </p:spTree>
    <p:extLst>
      <p:ext uri="{BB962C8B-B14F-4D97-AF65-F5344CB8AC3E}">
        <p14:creationId xmlns:p14="http://schemas.microsoft.com/office/powerpoint/2010/main" val="4689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440C-B334-446B-872F-983B2098FD71}"/>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411155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3875-07FD-C401-0F8E-77238C0E285A}"/>
              </a:ext>
            </a:extLst>
          </p:cNvPr>
          <p:cNvSpPr>
            <a:spLocks noGrp="1"/>
          </p:cNvSpPr>
          <p:nvPr>
            <p:ph type="title"/>
          </p:nvPr>
        </p:nvSpPr>
        <p:spPr>
          <a:xfrm>
            <a:off x="572912" y="0"/>
            <a:ext cx="5297311" cy="1142385"/>
          </a:xfrm>
        </p:spPr>
        <p:txBody>
          <a:bodyPr/>
          <a:lstStyle/>
          <a:p>
            <a:pPr algn="just"/>
            <a:br>
              <a:rPr lang="en-US" dirty="0"/>
            </a:br>
            <a:r>
              <a:rPr lang="en-US" dirty="0" err="1"/>
              <a:t>Keras</a:t>
            </a:r>
            <a:r>
              <a:rPr lang="en-US" dirty="0"/>
              <a:t> Proposed Model </a:t>
            </a:r>
          </a:p>
        </p:txBody>
      </p:sp>
      <p:pic>
        <p:nvPicPr>
          <p:cNvPr id="5" name="Content Placeholder 4">
            <a:extLst>
              <a:ext uri="{FF2B5EF4-FFF2-40B4-BE49-F238E27FC236}">
                <a16:creationId xmlns:a16="http://schemas.microsoft.com/office/drawing/2014/main" id="{B28E2D90-B6AC-3480-B78E-6EB29D3EA660}"/>
              </a:ext>
            </a:extLst>
          </p:cNvPr>
          <p:cNvPicPr>
            <a:picLocks noGrp="1" noChangeAspect="1"/>
          </p:cNvPicPr>
          <p:nvPr>
            <p:ph idx="1"/>
          </p:nvPr>
        </p:nvPicPr>
        <p:blipFill>
          <a:blip r:embed="rId2"/>
          <a:stretch>
            <a:fillRect/>
          </a:stretch>
        </p:blipFill>
        <p:spPr>
          <a:xfrm>
            <a:off x="2715520" y="1981200"/>
            <a:ext cx="6760960" cy="3810000"/>
          </a:xfrm>
        </p:spPr>
      </p:pic>
    </p:spTree>
    <p:extLst>
      <p:ext uri="{BB962C8B-B14F-4D97-AF65-F5344CB8AC3E}">
        <p14:creationId xmlns:p14="http://schemas.microsoft.com/office/powerpoint/2010/main" val="220864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473F-96E0-C66C-3B19-F4B20D56F827}"/>
              </a:ext>
            </a:extLst>
          </p:cNvPr>
          <p:cNvSpPr>
            <a:spLocks noGrp="1"/>
          </p:cNvSpPr>
          <p:nvPr>
            <p:ph type="title"/>
          </p:nvPr>
        </p:nvSpPr>
        <p:spPr>
          <a:xfrm>
            <a:off x="582386" y="444476"/>
            <a:ext cx="10219706" cy="683679"/>
          </a:xfrm>
        </p:spPr>
        <p:txBody>
          <a:bodyPr/>
          <a:lstStyle/>
          <a:p>
            <a:r>
              <a:rPr lang="en-US" dirty="0"/>
              <a:t>What is neural Network?</a:t>
            </a:r>
          </a:p>
        </p:txBody>
      </p:sp>
      <p:sp>
        <p:nvSpPr>
          <p:cNvPr id="3" name="Content Placeholder 2">
            <a:extLst>
              <a:ext uri="{FF2B5EF4-FFF2-40B4-BE49-F238E27FC236}">
                <a16:creationId xmlns:a16="http://schemas.microsoft.com/office/drawing/2014/main" id="{C73CE485-FCC7-4CC2-8DB3-584A4A3E5EC9}"/>
              </a:ext>
            </a:extLst>
          </p:cNvPr>
          <p:cNvSpPr>
            <a:spLocks noGrp="1"/>
          </p:cNvSpPr>
          <p:nvPr>
            <p:ph idx="1"/>
          </p:nvPr>
        </p:nvSpPr>
        <p:spPr>
          <a:xfrm>
            <a:off x="582386" y="1608260"/>
            <a:ext cx="10568544" cy="1082634"/>
          </a:xfrm>
        </p:spPr>
        <p:txBody>
          <a:bodyPr/>
          <a:lstStyle/>
          <a:p>
            <a:r>
              <a:rPr lang="en-US" b="0" i="0" dirty="0">
                <a:solidFill>
                  <a:srgbClr val="111111"/>
                </a:solidFill>
                <a:effectLst/>
                <a:latin typeface="SourceSansPro"/>
              </a:rPr>
              <a:t>A neural network is a series of algorithms that seeking to recognize underlying relationships in a set of data through a process that mimics the way the human brain operates. </a:t>
            </a:r>
            <a:endParaRPr lang="en-US" dirty="0"/>
          </a:p>
        </p:txBody>
      </p:sp>
      <p:pic>
        <p:nvPicPr>
          <p:cNvPr id="6" name="Picture 5">
            <a:extLst>
              <a:ext uri="{FF2B5EF4-FFF2-40B4-BE49-F238E27FC236}">
                <a16:creationId xmlns:a16="http://schemas.microsoft.com/office/drawing/2014/main" id="{FCE254F4-9B96-539D-1EB8-905F01E141BD}"/>
              </a:ext>
            </a:extLst>
          </p:cNvPr>
          <p:cNvPicPr>
            <a:picLocks noChangeAspect="1"/>
          </p:cNvPicPr>
          <p:nvPr/>
        </p:nvPicPr>
        <p:blipFill rotWithShape="1">
          <a:blip r:embed="rId2"/>
          <a:srcRect l="80472" t="42248" r="3377" b="19465"/>
          <a:stretch/>
        </p:blipFill>
        <p:spPr>
          <a:xfrm>
            <a:off x="4340352" y="2690895"/>
            <a:ext cx="3402360" cy="3104552"/>
          </a:xfrm>
          <a:prstGeom prst="rect">
            <a:avLst/>
          </a:prstGeom>
        </p:spPr>
      </p:pic>
    </p:spTree>
    <p:extLst>
      <p:ext uri="{BB962C8B-B14F-4D97-AF65-F5344CB8AC3E}">
        <p14:creationId xmlns:p14="http://schemas.microsoft.com/office/powerpoint/2010/main" val="99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A66B-19D9-A11F-8864-4E9969ABFC25}"/>
              </a:ext>
            </a:extLst>
          </p:cNvPr>
          <p:cNvSpPr>
            <a:spLocks noGrp="1"/>
          </p:cNvSpPr>
          <p:nvPr>
            <p:ph type="title"/>
          </p:nvPr>
        </p:nvSpPr>
        <p:spPr>
          <a:xfrm>
            <a:off x="665018" y="361349"/>
            <a:ext cx="10350335" cy="562947"/>
          </a:xfrm>
        </p:spPr>
        <p:txBody>
          <a:bodyPr/>
          <a:lstStyle/>
          <a:p>
            <a:r>
              <a:rPr lang="en-US" dirty="0"/>
              <a:t>What is </a:t>
            </a:r>
            <a:r>
              <a:rPr lang="en-US" dirty="0" err="1"/>
              <a:t>keras</a:t>
            </a:r>
            <a:r>
              <a:rPr lang="en-US" dirty="0"/>
              <a:t> And how to build?</a:t>
            </a:r>
          </a:p>
        </p:txBody>
      </p:sp>
      <p:sp>
        <p:nvSpPr>
          <p:cNvPr id="3" name="Content Placeholder 2">
            <a:extLst>
              <a:ext uri="{FF2B5EF4-FFF2-40B4-BE49-F238E27FC236}">
                <a16:creationId xmlns:a16="http://schemas.microsoft.com/office/drawing/2014/main" id="{0A9820CE-0B8B-CC4F-1843-36372DACE110}"/>
              </a:ext>
            </a:extLst>
          </p:cNvPr>
          <p:cNvSpPr>
            <a:spLocks noGrp="1"/>
          </p:cNvSpPr>
          <p:nvPr>
            <p:ph idx="1"/>
          </p:nvPr>
        </p:nvSpPr>
        <p:spPr>
          <a:xfrm>
            <a:off x="749134" y="1233055"/>
            <a:ext cx="10579925" cy="952005"/>
          </a:xfrm>
        </p:spPr>
        <p:txBody>
          <a:bodyPr>
            <a:normAutofit/>
          </a:bodyPr>
          <a:lstStyle/>
          <a:p>
            <a:pPr marL="0" indent="0">
              <a:buNone/>
            </a:pPr>
            <a:r>
              <a:rPr lang="en-US" b="0" i="0" dirty="0" err="1">
                <a:solidFill>
                  <a:srgbClr val="51565E"/>
                </a:solidFill>
                <a:effectLst/>
                <a:latin typeface="Roboto" panose="02000000000000000000" pitchFamily="2" charset="0"/>
              </a:rPr>
              <a:t>Keras</a:t>
            </a:r>
            <a:r>
              <a:rPr lang="en-US" b="0" i="0" dirty="0">
                <a:solidFill>
                  <a:srgbClr val="51565E"/>
                </a:solidFill>
                <a:effectLst/>
                <a:latin typeface="Roboto" panose="02000000000000000000" pitchFamily="2" charset="0"/>
              </a:rPr>
              <a:t> is a high-level, deep learning API developed by Google for implementing neural networks. It is written in Python and is used to make the implementation of neural networks easy.</a:t>
            </a:r>
            <a:endParaRPr lang="en-US" dirty="0"/>
          </a:p>
        </p:txBody>
      </p:sp>
      <p:pic>
        <p:nvPicPr>
          <p:cNvPr id="5" name="Picture 4">
            <a:extLst>
              <a:ext uri="{FF2B5EF4-FFF2-40B4-BE49-F238E27FC236}">
                <a16:creationId xmlns:a16="http://schemas.microsoft.com/office/drawing/2014/main" id="{7358ECB8-5528-40C8-2E07-E79BB890F023}"/>
              </a:ext>
            </a:extLst>
          </p:cNvPr>
          <p:cNvPicPr>
            <a:picLocks noChangeAspect="1"/>
          </p:cNvPicPr>
          <p:nvPr/>
        </p:nvPicPr>
        <p:blipFill rotWithShape="1">
          <a:blip r:embed="rId2"/>
          <a:srcRect l="36916" t="29254" r="9651" b="44240"/>
          <a:stretch/>
        </p:blipFill>
        <p:spPr>
          <a:xfrm>
            <a:off x="1199408" y="2850078"/>
            <a:ext cx="9286504" cy="2185061"/>
          </a:xfrm>
          <a:prstGeom prst="rect">
            <a:avLst/>
          </a:prstGeom>
        </p:spPr>
      </p:pic>
    </p:spTree>
    <p:extLst>
      <p:ext uri="{BB962C8B-B14F-4D97-AF65-F5344CB8AC3E}">
        <p14:creationId xmlns:p14="http://schemas.microsoft.com/office/powerpoint/2010/main" val="14066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89E7-D13D-02F0-33CF-0F55FCD671BD}"/>
              </a:ext>
            </a:extLst>
          </p:cNvPr>
          <p:cNvSpPr>
            <a:spLocks noGrp="1"/>
          </p:cNvSpPr>
          <p:nvPr>
            <p:ph type="title"/>
          </p:nvPr>
        </p:nvSpPr>
        <p:spPr>
          <a:xfrm>
            <a:off x="630382" y="394996"/>
            <a:ext cx="9601200" cy="671804"/>
          </a:xfrm>
        </p:spPr>
        <p:txBody>
          <a:bodyPr/>
          <a:lstStyle/>
          <a:p>
            <a:r>
              <a:rPr lang="en-US" dirty="0"/>
              <a:t>Sequential Model</a:t>
            </a:r>
          </a:p>
        </p:txBody>
      </p:sp>
      <p:sp>
        <p:nvSpPr>
          <p:cNvPr id="3" name="Content Placeholder 2">
            <a:extLst>
              <a:ext uri="{FF2B5EF4-FFF2-40B4-BE49-F238E27FC236}">
                <a16:creationId xmlns:a16="http://schemas.microsoft.com/office/drawing/2014/main" id="{46E75997-B255-EEEE-35DD-E15A958C0733}"/>
              </a:ext>
            </a:extLst>
          </p:cNvPr>
          <p:cNvSpPr>
            <a:spLocks noGrp="1"/>
          </p:cNvSpPr>
          <p:nvPr>
            <p:ph idx="1"/>
          </p:nvPr>
        </p:nvSpPr>
        <p:spPr>
          <a:xfrm>
            <a:off x="772885" y="1256806"/>
            <a:ext cx="9601200" cy="3809999"/>
          </a:xfrm>
        </p:spPr>
        <p:txBody>
          <a:bodyPr/>
          <a:lstStyle/>
          <a:p>
            <a:r>
              <a:rPr lang="en-US" b="0" i="0" dirty="0">
                <a:solidFill>
                  <a:srgbClr val="333333"/>
                </a:solidFill>
                <a:effectLst/>
                <a:latin typeface="Source Sans Pro" panose="020B0604020202020204" pitchFamily="34" charset="0"/>
              </a:rPr>
              <a:t>The sequential model is a linear stack of layers.</a:t>
            </a:r>
            <a:endParaRPr lang="en-US" dirty="0"/>
          </a:p>
        </p:txBody>
      </p:sp>
      <p:pic>
        <p:nvPicPr>
          <p:cNvPr id="5" name="Picture 4">
            <a:extLst>
              <a:ext uri="{FF2B5EF4-FFF2-40B4-BE49-F238E27FC236}">
                <a16:creationId xmlns:a16="http://schemas.microsoft.com/office/drawing/2014/main" id="{382F6D19-7C37-F96E-8A5F-B1F7FC7B4197}"/>
              </a:ext>
            </a:extLst>
          </p:cNvPr>
          <p:cNvPicPr>
            <a:picLocks noChangeAspect="1"/>
          </p:cNvPicPr>
          <p:nvPr/>
        </p:nvPicPr>
        <p:blipFill rotWithShape="1">
          <a:blip r:embed="rId2"/>
          <a:srcRect l="9351" t="33931" r="72044" b="26107"/>
          <a:stretch/>
        </p:blipFill>
        <p:spPr>
          <a:xfrm>
            <a:off x="1021279" y="2059379"/>
            <a:ext cx="2268187" cy="2739242"/>
          </a:xfrm>
          <a:prstGeom prst="rect">
            <a:avLst/>
          </a:prstGeom>
        </p:spPr>
      </p:pic>
      <p:pic>
        <p:nvPicPr>
          <p:cNvPr id="9" name="Picture 8">
            <a:extLst>
              <a:ext uri="{FF2B5EF4-FFF2-40B4-BE49-F238E27FC236}">
                <a16:creationId xmlns:a16="http://schemas.microsoft.com/office/drawing/2014/main" id="{BB64DEC2-DE73-13AB-79FC-44BDFB3666C2}"/>
              </a:ext>
            </a:extLst>
          </p:cNvPr>
          <p:cNvPicPr>
            <a:picLocks noChangeAspect="1"/>
          </p:cNvPicPr>
          <p:nvPr/>
        </p:nvPicPr>
        <p:blipFill rotWithShape="1">
          <a:blip r:embed="rId3"/>
          <a:srcRect l="17727" t="35491" r="17988" b="26107"/>
          <a:stretch/>
        </p:blipFill>
        <p:spPr>
          <a:xfrm>
            <a:off x="3705099" y="1933698"/>
            <a:ext cx="7837715" cy="2632364"/>
          </a:xfrm>
          <a:prstGeom prst="rect">
            <a:avLst/>
          </a:prstGeom>
        </p:spPr>
      </p:pic>
      <p:pic>
        <p:nvPicPr>
          <p:cNvPr id="11" name="Picture 10">
            <a:extLst>
              <a:ext uri="{FF2B5EF4-FFF2-40B4-BE49-F238E27FC236}">
                <a16:creationId xmlns:a16="http://schemas.microsoft.com/office/drawing/2014/main" id="{63568378-ABE6-0436-90B1-83DB392B9FD0}"/>
              </a:ext>
            </a:extLst>
          </p:cNvPr>
          <p:cNvPicPr>
            <a:picLocks noChangeAspect="1"/>
          </p:cNvPicPr>
          <p:nvPr/>
        </p:nvPicPr>
        <p:blipFill rotWithShape="1">
          <a:blip r:embed="rId4"/>
          <a:srcRect l="24935" t="61737" r="31039" b="24836"/>
          <a:stretch/>
        </p:blipFill>
        <p:spPr>
          <a:xfrm>
            <a:off x="5355769" y="5023262"/>
            <a:ext cx="5367647" cy="920338"/>
          </a:xfrm>
          <a:prstGeom prst="rect">
            <a:avLst/>
          </a:prstGeom>
        </p:spPr>
      </p:pic>
    </p:spTree>
    <p:extLst>
      <p:ext uri="{BB962C8B-B14F-4D97-AF65-F5344CB8AC3E}">
        <p14:creationId xmlns:p14="http://schemas.microsoft.com/office/powerpoint/2010/main" val="63145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DCFC-493F-E68F-BB46-5D9220697D1B}"/>
              </a:ext>
            </a:extLst>
          </p:cNvPr>
          <p:cNvSpPr>
            <a:spLocks noGrp="1"/>
          </p:cNvSpPr>
          <p:nvPr>
            <p:ph type="title"/>
          </p:nvPr>
        </p:nvSpPr>
        <p:spPr>
          <a:xfrm>
            <a:off x="593766" y="503853"/>
            <a:ext cx="10302834" cy="562947"/>
          </a:xfrm>
        </p:spPr>
        <p:txBody>
          <a:bodyPr/>
          <a:lstStyle/>
          <a:p>
            <a:r>
              <a:rPr lang="en-US" dirty="0"/>
              <a:t>Functional Model</a:t>
            </a:r>
          </a:p>
        </p:txBody>
      </p:sp>
      <p:pic>
        <p:nvPicPr>
          <p:cNvPr id="5" name="Picture 4">
            <a:extLst>
              <a:ext uri="{FF2B5EF4-FFF2-40B4-BE49-F238E27FC236}">
                <a16:creationId xmlns:a16="http://schemas.microsoft.com/office/drawing/2014/main" id="{76DAFF16-4099-E174-0BD8-54D2A9A92881}"/>
              </a:ext>
            </a:extLst>
          </p:cNvPr>
          <p:cNvPicPr>
            <a:picLocks noChangeAspect="1"/>
          </p:cNvPicPr>
          <p:nvPr/>
        </p:nvPicPr>
        <p:blipFill rotWithShape="1">
          <a:blip r:embed="rId2"/>
          <a:srcRect l="29513" t="33412" r="52175" b="25875"/>
          <a:stretch/>
        </p:blipFill>
        <p:spPr>
          <a:xfrm>
            <a:off x="973776" y="2422568"/>
            <a:ext cx="2232561" cy="2790702"/>
          </a:xfrm>
          <a:prstGeom prst="rect">
            <a:avLst/>
          </a:prstGeom>
        </p:spPr>
      </p:pic>
      <p:sp>
        <p:nvSpPr>
          <p:cNvPr id="7" name="Rectangle 2">
            <a:extLst>
              <a:ext uri="{FF2B5EF4-FFF2-40B4-BE49-F238E27FC236}">
                <a16:creationId xmlns:a16="http://schemas.microsoft.com/office/drawing/2014/main" id="{686B7609-F446-010C-9C9F-C003E70F2AD5}"/>
              </a:ext>
            </a:extLst>
          </p:cNvPr>
          <p:cNvSpPr>
            <a:spLocks noGrp="1" noChangeArrowheads="1"/>
          </p:cNvSpPr>
          <p:nvPr>
            <p:ph idx="1"/>
          </p:nvPr>
        </p:nvSpPr>
        <p:spPr bwMode="auto">
          <a:xfrm>
            <a:off x="820387" y="1190149"/>
            <a:ext cx="926330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mn-lt"/>
                <a:cs typeface="Open Sans" panose="020B0606030504020204" pitchFamily="34" charset="0"/>
              </a:rPr>
              <a:t>The </a:t>
            </a:r>
            <a:r>
              <a:rPr kumimoji="0" lang="en-US" altLang="en-US" sz="1400" b="0" i="0" u="none" strike="noStrike" cap="none" normalizeH="0" baseline="0" dirty="0" err="1">
                <a:ln>
                  <a:noFill/>
                </a:ln>
                <a:solidFill>
                  <a:srgbClr val="212529"/>
                </a:solidFill>
                <a:effectLst/>
                <a:latin typeface="+mn-lt"/>
                <a:cs typeface="Open Sans" panose="020B0606030504020204" pitchFamily="34" charset="0"/>
              </a:rPr>
              <a:t>Keras</a:t>
            </a:r>
            <a:r>
              <a:rPr kumimoji="0" lang="en-US" altLang="en-US" sz="1400" b="0" i="0" u="none" strike="noStrike" cap="none" normalizeH="0" baseline="0" dirty="0">
                <a:ln>
                  <a:noFill/>
                </a:ln>
                <a:solidFill>
                  <a:srgbClr val="212529"/>
                </a:solidFill>
                <a:effectLst/>
                <a:latin typeface="+mn-lt"/>
                <a:cs typeface="Open Sans" panose="020B0606030504020204" pitchFamily="34" charset="0"/>
              </a:rPr>
              <a:t> </a:t>
            </a:r>
            <a:r>
              <a:rPr kumimoji="0" lang="en-US" altLang="en-US" sz="1400" b="0" i="1" u="none" strike="noStrike" cap="none" normalizeH="0" baseline="0" dirty="0">
                <a:ln>
                  <a:noFill/>
                </a:ln>
                <a:solidFill>
                  <a:srgbClr val="212529"/>
                </a:solidFill>
                <a:effectLst/>
                <a:latin typeface="+mn-lt"/>
                <a:cs typeface="Open Sans" panose="020B0606030504020204" pitchFamily="34" charset="0"/>
              </a:rPr>
              <a:t>functional API</a:t>
            </a:r>
            <a:r>
              <a:rPr kumimoji="0" lang="en-US" altLang="en-US" sz="1400" b="0" i="0" u="none" strike="noStrike" cap="none" normalizeH="0" baseline="0" dirty="0">
                <a:ln>
                  <a:noFill/>
                </a:ln>
                <a:solidFill>
                  <a:srgbClr val="212529"/>
                </a:solidFill>
                <a:effectLst/>
                <a:latin typeface="+mn-lt"/>
                <a:cs typeface="Open Sans" panose="020B0606030504020204" pitchFamily="34" charset="0"/>
              </a:rPr>
              <a:t> is a way to create models that are more flexible than the Sequential API.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529"/>
                </a:solidFill>
                <a:effectLst/>
                <a:latin typeface="+mn-lt"/>
                <a:cs typeface="Open Sans" panose="020B0606030504020204" pitchFamily="34" charset="0"/>
              </a:rPr>
              <a:t>The functional API can handle models with non-linear topology, shared layers, and even multiple inputs or outputs.</a:t>
            </a:r>
            <a:r>
              <a:rPr kumimoji="0" lang="en-US" altLang="en-US" sz="1400" b="0" i="0" u="none" strike="noStrike" cap="none" normalizeH="0" baseline="0" dirty="0">
                <a:ln>
                  <a:noFill/>
                </a:ln>
                <a:solidFill>
                  <a:schemeClr val="tx1"/>
                </a:solidFill>
                <a:effectLst/>
                <a:latin typeface="+mn-lt"/>
              </a:rPr>
              <a:t> </a:t>
            </a:r>
          </a:p>
        </p:txBody>
      </p:sp>
      <p:pic>
        <p:nvPicPr>
          <p:cNvPr id="9" name="Picture 8">
            <a:extLst>
              <a:ext uri="{FF2B5EF4-FFF2-40B4-BE49-F238E27FC236}">
                <a16:creationId xmlns:a16="http://schemas.microsoft.com/office/drawing/2014/main" id="{21F20D35-CDA6-3BF2-C282-258C8B768FF9}"/>
              </a:ext>
            </a:extLst>
          </p:cNvPr>
          <p:cNvPicPr>
            <a:picLocks noChangeAspect="1"/>
          </p:cNvPicPr>
          <p:nvPr/>
        </p:nvPicPr>
        <p:blipFill rotWithShape="1">
          <a:blip r:embed="rId3"/>
          <a:srcRect l="24741" t="57146" r="16234" b="28301"/>
          <a:stretch/>
        </p:blipFill>
        <p:spPr>
          <a:xfrm>
            <a:off x="4021777" y="3346882"/>
            <a:ext cx="7629402" cy="1447060"/>
          </a:xfrm>
          <a:prstGeom prst="rect">
            <a:avLst/>
          </a:prstGeom>
        </p:spPr>
      </p:pic>
    </p:spTree>
    <p:extLst>
      <p:ext uri="{BB962C8B-B14F-4D97-AF65-F5344CB8AC3E}">
        <p14:creationId xmlns:p14="http://schemas.microsoft.com/office/powerpoint/2010/main" val="389272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AE4BD-7AE8-C810-6EB9-66229F343629}"/>
              </a:ext>
            </a:extLst>
          </p:cNvPr>
          <p:cNvSpPr txBox="1"/>
          <p:nvPr/>
        </p:nvSpPr>
        <p:spPr>
          <a:xfrm>
            <a:off x="587022" y="1644743"/>
            <a:ext cx="5644444" cy="5078313"/>
          </a:xfrm>
          <a:prstGeom prst="rect">
            <a:avLst/>
          </a:prstGeom>
          <a:noFill/>
        </p:spPr>
        <p:txBody>
          <a:bodyPr wrap="square" anchor="ctr">
            <a:spAutoFit/>
          </a:bodyPr>
          <a:lstStyle/>
          <a:p>
            <a:pPr marL="285750" indent="-285750" algn="just">
              <a:buClr>
                <a:srgbClr val="C00000"/>
              </a:buClr>
              <a:buFont typeface="Arial" panose="020B0604020202020204" pitchFamily="34" charset="0"/>
              <a:buChar char="•"/>
            </a:pPr>
            <a:r>
              <a:rPr lang="en-US" b="0" i="0" dirty="0">
                <a:solidFill>
                  <a:srgbClr val="000000"/>
                </a:solidFill>
                <a:effectLst/>
              </a:rPr>
              <a:t>Alzheimer’s disease is named after Dr. Alois Alzheimer</a:t>
            </a:r>
            <a:r>
              <a:rPr lang="en-US" dirty="0">
                <a:solidFill>
                  <a:srgbClr val="000000"/>
                </a:solidFill>
              </a:rPr>
              <a:t> </a:t>
            </a:r>
            <a:r>
              <a:rPr lang="en-US" b="0" i="0" dirty="0">
                <a:solidFill>
                  <a:srgbClr val="000000"/>
                </a:solidFill>
                <a:effectLst/>
              </a:rPr>
              <a:t>In 1906 noticed changes in the brain tissue of a 56 </a:t>
            </a:r>
            <a:r>
              <a:rPr lang="en-US" dirty="0">
                <a:solidFill>
                  <a:srgbClr val="000000"/>
                </a:solidFill>
              </a:rPr>
              <a:t>Y</a:t>
            </a:r>
            <a:r>
              <a:rPr lang="en-US" b="0" i="0" dirty="0">
                <a:solidFill>
                  <a:srgbClr val="000000"/>
                </a:solidFill>
                <a:effectLst/>
              </a:rPr>
              <a:t>.O woman who had died of an unusual mental illness.</a:t>
            </a:r>
            <a:endParaRPr lang="ar-EG" b="0" i="0" dirty="0">
              <a:solidFill>
                <a:srgbClr val="000000"/>
              </a:solidFill>
              <a:effectLst/>
            </a:endParaRPr>
          </a:p>
          <a:p>
            <a:pPr marL="285750" indent="-285750" algn="just">
              <a:buClr>
                <a:srgbClr val="C00000"/>
              </a:buClr>
              <a:buFont typeface="Arial" panose="020B0604020202020204" pitchFamily="34" charset="0"/>
              <a:buChar char="•"/>
            </a:pPr>
            <a:r>
              <a:rPr lang="en-US" b="0" i="0" dirty="0">
                <a:solidFill>
                  <a:srgbClr val="000000"/>
                </a:solidFill>
                <a:effectLst/>
              </a:rPr>
              <a:t>Alzheimer’s disease is currently ranked as the seventh leading cause of death in the United States and is the most common cause of dementia among older adults.</a:t>
            </a:r>
          </a:p>
          <a:p>
            <a:pPr marL="285750" indent="-285750" algn="just">
              <a:buClr>
                <a:srgbClr val="C00000"/>
              </a:buClr>
              <a:buFont typeface="Arial" panose="020B0604020202020204" pitchFamily="34" charset="0"/>
              <a:buChar char="•"/>
            </a:pPr>
            <a:r>
              <a:rPr lang="en-US" b="0" i="0" dirty="0">
                <a:solidFill>
                  <a:srgbClr val="2A2A2A"/>
                </a:solidFill>
                <a:effectLst/>
                <a:cs typeface="Assistant" panose="020B0604020202020204" pitchFamily="2" charset="-79"/>
              </a:rPr>
              <a:t>Many organizations form around the world to raise funds for Alzheimer's research and increase awareness of people living with Alzheimer's disease and their caregivers.</a:t>
            </a:r>
          </a:p>
          <a:p>
            <a:pPr marL="285750" indent="-285750" algn="just">
              <a:buClr>
                <a:srgbClr val="C00000"/>
              </a:buClr>
              <a:buFont typeface="Arial" panose="020B0604020202020204" pitchFamily="34" charset="0"/>
              <a:buChar char="•"/>
            </a:pPr>
            <a:r>
              <a:rPr lang="en-US" b="0" i="0" dirty="0">
                <a:solidFill>
                  <a:srgbClr val="000000"/>
                </a:solidFill>
                <a:effectLst/>
              </a:rPr>
              <a:t>There is currently no cure for Alzheimer's disease however, doctors prescribe medications to re</a:t>
            </a:r>
            <a:r>
              <a:rPr lang="en-US" dirty="0">
                <a:solidFill>
                  <a:srgbClr val="000000"/>
                </a:solidFill>
              </a:rPr>
              <a:t>duce</a:t>
            </a:r>
            <a:r>
              <a:rPr lang="en-US" b="0" i="0" dirty="0">
                <a:solidFill>
                  <a:srgbClr val="000000"/>
                </a:solidFill>
                <a:effectLst/>
              </a:rPr>
              <a:t> symptoms such as anxiety and depression.</a:t>
            </a:r>
            <a:endParaRPr lang="ar-EG" b="0" i="0" dirty="0">
              <a:solidFill>
                <a:srgbClr val="000000"/>
              </a:solidFill>
              <a:effectLst/>
            </a:endParaRPr>
          </a:p>
          <a:p>
            <a:pPr marL="285750" indent="-285750">
              <a:buClr>
                <a:srgbClr val="C00000"/>
              </a:buClr>
              <a:buFont typeface="Arial" panose="020B0604020202020204" pitchFamily="34" charset="0"/>
              <a:buChar char="•"/>
            </a:pPr>
            <a:endParaRPr lang="en-US" b="0" i="0" dirty="0">
              <a:solidFill>
                <a:srgbClr val="2A2A2A"/>
              </a:solidFill>
              <a:effectLst/>
              <a:latin typeface="Assistant" panose="020B0604020202020204" pitchFamily="2" charset="-79"/>
              <a:cs typeface="Assistant" panose="020B0604020202020204" pitchFamily="2" charset="-79"/>
            </a:endParaRPr>
          </a:p>
          <a:p>
            <a:pPr marL="285750" indent="-285750">
              <a:buClr>
                <a:srgbClr val="C00000"/>
              </a:buClr>
              <a:buFont typeface="Arial" panose="020B0604020202020204" pitchFamily="34" charset="0"/>
              <a:buChar char="•"/>
            </a:pPr>
            <a:endParaRPr lang="en-US" dirty="0"/>
          </a:p>
          <a:p>
            <a:endParaRPr lang="en-US" dirty="0"/>
          </a:p>
        </p:txBody>
      </p:sp>
      <p:sp>
        <p:nvSpPr>
          <p:cNvPr id="6" name="TextBox 5">
            <a:extLst>
              <a:ext uri="{FF2B5EF4-FFF2-40B4-BE49-F238E27FC236}">
                <a16:creationId xmlns:a16="http://schemas.microsoft.com/office/drawing/2014/main" id="{84B57A5B-568C-BAED-003A-96E3235F3E54}"/>
              </a:ext>
            </a:extLst>
          </p:cNvPr>
          <p:cNvSpPr txBox="1"/>
          <p:nvPr/>
        </p:nvSpPr>
        <p:spPr>
          <a:xfrm>
            <a:off x="790222" y="643467"/>
            <a:ext cx="3510844" cy="461665"/>
          </a:xfrm>
          <a:prstGeom prst="rect">
            <a:avLst/>
          </a:prstGeom>
          <a:noFill/>
        </p:spPr>
        <p:txBody>
          <a:bodyPr wrap="square" rtlCol="0">
            <a:spAutoFit/>
          </a:bodyPr>
          <a:lstStyle/>
          <a:p>
            <a:r>
              <a:rPr lang="en-US" sz="2400" b="1" u="sng" dirty="0">
                <a:solidFill>
                  <a:srgbClr val="C00000"/>
                </a:solidFill>
              </a:rPr>
              <a:t>History of Alzheimer</a:t>
            </a:r>
          </a:p>
        </p:txBody>
      </p:sp>
      <p:sp>
        <p:nvSpPr>
          <p:cNvPr id="7" name="TextBox 6">
            <a:extLst>
              <a:ext uri="{FF2B5EF4-FFF2-40B4-BE49-F238E27FC236}">
                <a16:creationId xmlns:a16="http://schemas.microsoft.com/office/drawing/2014/main" id="{27F8E686-8FE0-F460-6AA2-83A60CB89856}"/>
              </a:ext>
            </a:extLst>
          </p:cNvPr>
          <p:cNvSpPr txBox="1"/>
          <p:nvPr/>
        </p:nvSpPr>
        <p:spPr>
          <a:xfrm>
            <a:off x="407399" y="5109736"/>
            <a:ext cx="184731" cy="646331"/>
          </a:xfrm>
          <a:prstGeom prst="rect">
            <a:avLst/>
          </a:prstGeom>
          <a:noFill/>
        </p:spPr>
        <p:txBody>
          <a:bodyPr wrap="none" rtlCol="0">
            <a:spAutoFit/>
          </a:bodyPr>
          <a:lstStyle/>
          <a:p>
            <a:endParaRPr lang="en-US" dirty="0"/>
          </a:p>
          <a:p>
            <a:endParaRPr lang="en-US" dirty="0"/>
          </a:p>
        </p:txBody>
      </p:sp>
      <p:pic>
        <p:nvPicPr>
          <p:cNvPr id="9" name="Picture 8">
            <a:extLst>
              <a:ext uri="{FF2B5EF4-FFF2-40B4-BE49-F238E27FC236}">
                <a16:creationId xmlns:a16="http://schemas.microsoft.com/office/drawing/2014/main" id="{0939C209-0B62-F516-C1B7-2E77ADF12C49}"/>
              </a:ext>
            </a:extLst>
          </p:cNvPr>
          <p:cNvPicPr>
            <a:picLocks noChangeAspect="1"/>
          </p:cNvPicPr>
          <p:nvPr/>
        </p:nvPicPr>
        <p:blipFill>
          <a:blip r:embed="rId2"/>
          <a:stretch>
            <a:fillRect/>
          </a:stretch>
        </p:blipFill>
        <p:spPr>
          <a:xfrm>
            <a:off x="6541836" y="1889877"/>
            <a:ext cx="5343938" cy="3351113"/>
          </a:xfrm>
          <a:prstGeom prst="rect">
            <a:avLst/>
          </a:prstGeom>
        </p:spPr>
      </p:pic>
    </p:spTree>
    <p:extLst>
      <p:ext uri="{BB962C8B-B14F-4D97-AF65-F5344CB8AC3E}">
        <p14:creationId xmlns:p14="http://schemas.microsoft.com/office/powerpoint/2010/main" val="130916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A2926E-0104-A58F-F984-FF91C611435D}"/>
              </a:ext>
            </a:extLst>
          </p:cNvPr>
          <p:cNvSpPr>
            <a:spLocks noGrp="1"/>
          </p:cNvSpPr>
          <p:nvPr>
            <p:ph type="title"/>
          </p:nvPr>
        </p:nvSpPr>
        <p:spPr>
          <a:xfrm>
            <a:off x="1295400" y="3429000"/>
            <a:ext cx="9601200" cy="1959160"/>
          </a:xfrm>
        </p:spPr>
        <p:txBody>
          <a:bodyPr/>
          <a:lstStyle/>
          <a:p>
            <a:pPr algn="ctr"/>
            <a:r>
              <a:rPr lang="en-US" b="1" dirty="0"/>
              <a:t>Problem Statement</a:t>
            </a:r>
            <a:endParaRPr lang="en-US" dirty="0"/>
          </a:p>
        </p:txBody>
      </p:sp>
    </p:spTree>
    <p:extLst>
      <p:ext uri="{BB962C8B-B14F-4D97-AF65-F5344CB8AC3E}">
        <p14:creationId xmlns:p14="http://schemas.microsoft.com/office/powerpoint/2010/main" val="8586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13397E-587A-9B2C-117B-95240CC72B8D}"/>
              </a:ext>
            </a:extLst>
          </p:cNvPr>
          <p:cNvSpPr>
            <a:spLocks noGrp="1"/>
          </p:cNvSpPr>
          <p:nvPr>
            <p:ph idx="1"/>
          </p:nvPr>
        </p:nvSpPr>
        <p:spPr>
          <a:xfrm>
            <a:off x="574708" y="1610539"/>
            <a:ext cx="5837381" cy="3187239"/>
          </a:xfrm>
        </p:spPr>
        <p:txBody>
          <a:bodyPr>
            <a:normAutofit/>
          </a:bodyPr>
          <a:lstStyle/>
          <a:p>
            <a:pPr marL="0" indent="0" algn="ctr">
              <a:buNone/>
            </a:pPr>
            <a:endParaRPr lang="en-US" b="0" i="0" dirty="0">
              <a:effectLst/>
              <a:latin typeface="+mj-lt"/>
            </a:endParaRPr>
          </a:p>
          <a:p>
            <a:pPr algn="just">
              <a:buFont typeface="Wingdings" panose="05000000000000000000" pitchFamily="2" charset="2"/>
              <a:buChar char="Ø"/>
            </a:pPr>
            <a:r>
              <a:rPr lang="en-US" dirty="0">
                <a:latin typeface="+mj-lt"/>
              </a:rPr>
              <a:t>A</a:t>
            </a:r>
            <a:r>
              <a:rPr lang="en-US" b="0" i="0" dirty="0">
                <a:effectLst/>
                <a:latin typeface="+mj-lt"/>
              </a:rPr>
              <a:t> type of dementia which is a neurological disorder that occurs through proteins in the brain that do not perform their function normally.</a:t>
            </a:r>
          </a:p>
          <a:p>
            <a:pPr algn="just">
              <a:buFont typeface="Wingdings" panose="05000000000000000000" pitchFamily="2" charset="2"/>
              <a:buChar char="Ø"/>
            </a:pPr>
            <a:r>
              <a:rPr lang="en-US" b="0" i="0" dirty="0">
                <a:effectLst/>
                <a:latin typeface="+mj-lt"/>
              </a:rPr>
              <a:t> </a:t>
            </a:r>
            <a:r>
              <a:rPr lang="en-US" dirty="0">
                <a:latin typeface="+mj-lt"/>
              </a:rPr>
              <a:t>Affecting </a:t>
            </a:r>
            <a:r>
              <a:rPr lang="en-US" b="0" i="0" dirty="0">
                <a:effectLst/>
                <a:latin typeface="+mj-lt"/>
              </a:rPr>
              <a:t>the work of brain cells, releasing a series of toxic substances, </a:t>
            </a:r>
          </a:p>
          <a:p>
            <a:pPr algn="just">
              <a:buFont typeface="Wingdings" panose="05000000000000000000" pitchFamily="2" charset="2"/>
              <a:buChar char="Ø"/>
            </a:pPr>
            <a:r>
              <a:rPr lang="en-US" b="0" i="0" dirty="0">
                <a:effectLst/>
                <a:latin typeface="+mj-lt"/>
              </a:rPr>
              <a:t>Then nerve cells are damaged which leads to contraction of the brain .</a:t>
            </a:r>
          </a:p>
        </p:txBody>
      </p:sp>
      <p:sp>
        <p:nvSpPr>
          <p:cNvPr id="2" name="TextBox 1">
            <a:extLst>
              <a:ext uri="{FF2B5EF4-FFF2-40B4-BE49-F238E27FC236}">
                <a16:creationId xmlns:a16="http://schemas.microsoft.com/office/drawing/2014/main" id="{BE50BFEC-793C-8DC5-B262-C12D82751064}"/>
              </a:ext>
            </a:extLst>
          </p:cNvPr>
          <p:cNvSpPr txBox="1"/>
          <p:nvPr/>
        </p:nvSpPr>
        <p:spPr>
          <a:xfrm>
            <a:off x="665019" y="469811"/>
            <a:ext cx="4550448" cy="461665"/>
          </a:xfrm>
          <a:prstGeom prst="rect">
            <a:avLst/>
          </a:prstGeom>
          <a:noFill/>
        </p:spPr>
        <p:txBody>
          <a:bodyPr wrap="square" rtlCol="0">
            <a:spAutoFit/>
          </a:bodyPr>
          <a:lstStyle/>
          <a:p>
            <a:r>
              <a:rPr lang="en-US" sz="2400" b="1" u="sng" dirty="0">
                <a:solidFill>
                  <a:srgbClr val="C00000"/>
                </a:solidFill>
              </a:rPr>
              <a:t>Alzheimer Definition:</a:t>
            </a:r>
          </a:p>
        </p:txBody>
      </p:sp>
      <p:pic>
        <p:nvPicPr>
          <p:cNvPr id="5" name="Picture 4">
            <a:extLst>
              <a:ext uri="{FF2B5EF4-FFF2-40B4-BE49-F238E27FC236}">
                <a16:creationId xmlns:a16="http://schemas.microsoft.com/office/drawing/2014/main" id="{FE3E2FED-D01A-C296-A5ED-06CE47AAD14A}"/>
              </a:ext>
            </a:extLst>
          </p:cNvPr>
          <p:cNvPicPr>
            <a:picLocks noChangeAspect="1"/>
          </p:cNvPicPr>
          <p:nvPr/>
        </p:nvPicPr>
        <p:blipFill>
          <a:blip r:embed="rId2"/>
          <a:stretch>
            <a:fillRect/>
          </a:stretch>
        </p:blipFill>
        <p:spPr>
          <a:xfrm>
            <a:off x="7145868" y="2036694"/>
            <a:ext cx="4694060" cy="2784612"/>
          </a:xfrm>
          <a:prstGeom prst="rect">
            <a:avLst/>
          </a:prstGeom>
        </p:spPr>
      </p:pic>
    </p:spTree>
    <p:extLst>
      <p:ext uri="{BB962C8B-B14F-4D97-AF65-F5344CB8AC3E}">
        <p14:creationId xmlns:p14="http://schemas.microsoft.com/office/powerpoint/2010/main" val="30629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75337-43D1-27AA-691B-44FDFD5FD15B}"/>
              </a:ext>
            </a:extLst>
          </p:cNvPr>
          <p:cNvPicPr>
            <a:picLocks noChangeAspect="1"/>
          </p:cNvPicPr>
          <p:nvPr/>
        </p:nvPicPr>
        <p:blipFill>
          <a:blip r:embed="rId2"/>
          <a:stretch>
            <a:fillRect/>
          </a:stretch>
        </p:blipFill>
        <p:spPr>
          <a:xfrm>
            <a:off x="3852334" y="2097968"/>
            <a:ext cx="3846688" cy="3365853"/>
          </a:xfrm>
          <a:prstGeom prst="rect">
            <a:avLst/>
          </a:prstGeom>
        </p:spPr>
      </p:pic>
      <p:sp>
        <p:nvSpPr>
          <p:cNvPr id="5" name="TextBox 4">
            <a:extLst>
              <a:ext uri="{FF2B5EF4-FFF2-40B4-BE49-F238E27FC236}">
                <a16:creationId xmlns:a16="http://schemas.microsoft.com/office/drawing/2014/main" id="{BF217B77-D624-53B4-06AC-967367580AD7}"/>
              </a:ext>
            </a:extLst>
          </p:cNvPr>
          <p:cNvSpPr txBox="1"/>
          <p:nvPr/>
        </p:nvSpPr>
        <p:spPr>
          <a:xfrm>
            <a:off x="462845" y="2701220"/>
            <a:ext cx="3239911" cy="2626873"/>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800"/>
              </a:spcBef>
              <a:spcAft>
                <a:spcPts val="0"/>
              </a:spcAft>
              <a:buClr>
                <a:srgbClr val="D15A3E">
                  <a:lumMod val="75000"/>
                </a:srgbClr>
              </a:buClr>
              <a:buSzPct val="100000"/>
              <a:buFont typeface="Arial" pitchFamily="34" charset="0"/>
              <a:buChar char="▪"/>
              <a:tabLst/>
              <a:defRPr/>
            </a:pPr>
            <a:r>
              <a:rPr kumimoji="0" lang="en-US" sz="1900" b="0" i="0" u="none" strike="noStrike" kern="1200" cap="none" spc="0" normalizeH="0" baseline="0" noProof="0" dirty="0">
                <a:ln>
                  <a:noFill/>
                </a:ln>
                <a:solidFill>
                  <a:srgbClr val="2D2E2D"/>
                </a:solidFill>
                <a:effectLst/>
                <a:uLnTx/>
                <a:uFillTx/>
                <a:latin typeface="Arial"/>
                <a:ea typeface="+mn-ea"/>
                <a:cs typeface="+mn-cs"/>
              </a:rPr>
              <a:t>imbalance in memory</a:t>
            </a:r>
          </a:p>
          <a:p>
            <a:pPr marL="228600" marR="0" lvl="0" indent="-228600" algn="l" defTabSz="914400" rtl="0" eaLnBrk="1" fontAlgn="auto" latinLnBrk="0" hangingPunct="1">
              <a:lnSpc>
                <a:spcPct val="90000"/>
              </a:lnSpc>
              <a:spcBef>
                <a:spcPts val="1800"/>
              </a:spcBef>
              <a:spcAft>
                <a:spcPts val="0"/>
              </a:spcAft>
              <a:buClr>
                <a:srgbClr val="D15A3E">
                  <a:lumMod val="75000"/>
                </a:srgbClr>
              </a:buClr>
              <a:buSzPct val="100000"/>
              <a:buFont typeface="Arial" pitchFamily="34" charset="0"/>
              <a:buChar char="▪"/>
              <a:tabLst/>
              <a:defRPr/>
            </a:pPr>
            <a:r>
              <a:rPr kumimoji="0" lang="en-US" sz="1900" b="0" i="0" u="none" strike="noStrike" kern="1200" cap="none" spc="0" normalizeH="0" baseline="0" noProof="0" dirty="0">
                <a:ln>
                  <a:noFill/>
                </a:ln>
                <a:solidFill>
                  <a:srgbClr val="2D2E2D"/>
                </a:solidFill>
                <a:effectLst/>
                <a:uLnTx/>
                <a:uFillTx/>
                <a:latin typeface="Arial"/>
                <a:ea typeface="+mn-ea"/>
                <a:cs typeface="+mn-cs"/>
              </a:rPr>
              <a:t>forgetting some conversations and daily events</a:t>
            </a:r>
          </a:p>
          <a:p>
            <a:pPr marL="228600" marR="0" lvl="0" indent="-228600" algn="l" defTabSz="914400" rtl="0" eaLnBrk="1" fontAlgn="auto" latinLnBrk="0" hangingPunct="1">
              <a:lnSpc>
                <a:spcPct val="90000"/>
              </a:lnSpc>
              <a:spcBef>
                <a:spcPts val="1800"/>
              </a:spcBef>
              <a:spcAft>
                <a:spcPts val="0"/>
              </a:spcAft>
              <a:buClr>
                <a:srgbClr val="D15A3E">
                  <a:lumMod val="75000"/>
                </a:srgbClr>
              </a:buClr>
              <a:buSzPct val="100000"/>
              <a:buFont typeface="Arial" pitchFamily="34" charset="0"/>
              <a:buChar char="▪"/>
              <a:tabLst/>
              <a:defRPr/>
            </a:pPr>
            <a:r>
              <a:rPr kumimoji="0" lang="en-US" sz="1900" b="0" i="0" u="none" strike="noStrike" kern="1200" cap="none" spc="0" normalizeH="0" baseline="0" noProof="0" dirty="0">
                <a:ln>
                  <a:noFill/>
                </a:ln>
                <a:solidFill>
                  <a:srgbClr val="2D2E2D"/>
                </a:solidFill>
                <a:effectLst/>
                <a:uLnTx/>
                <a:uFillTx/>
                <a:latin typeface="Arial"/>
                <a:ea typeface="+mn-ea"/>
                <a:cs typeface="+mn-cs"/>
              </a:rPr>
              <a:t>depression</a:t>
            </a:r>
          </a:p>
          <a:p>
            <a:pPr marL="228600" marR="0" lvl="0" indent="-228600" algn="l" defTabSz="914400" rtl="0" eaLnBrk="1" fontAlgn="auto" latinLnBrk="0" hangingPunct="1">
              <a:lnSpc>
                <a:spcPct val="90000"/>
              </a:lnSpc>
              <a:spcBef>
                <a:spcPts val="1800"/>
              </a:spcBef>
              <a:spcAft>
                <a:spcPts val="0"/>
              </a:spcAft>
              <a:buClr>
                <a:srgbClr val="D15A3E">
                  <a:lumMod val="75000"/>
                </a:srgbClr>
              </a:buClr>
              <a:buSzPct val="100000"/>
              <a:buFont typeface="Arial" pitchFamily="34" charset="0"/>
              <a:buChar char="▪"/>
              <a:tabLst/>
              <a:defRPr/>
            </a:pPr>
            <a:r>
              <a:rPr kumimoji="0" lang="en-US" sz="1900" b="0" i="0" u="none" strike="noStrike" kern="1200" cap="none" spc="0" normalizeH="0" baseline="0" noProof="0" dirty="0">
                <a:ln>
                  <a:noFill/>
                </a:ln>
                <a:solidFill>
                  <a:srgbClr val="2D2E2D"/>
                </a:solidFill>
                <a:effectLst/>
                <a:uLnTx/>
                <a:uFillTx/>
                <a:latin typeface="Arial"/>
                <a:ea typeface="+mn-ea"/>
                <a:cs typeface="+mn-cs"/>
              </a:rPr>
              <a:t>social withdrawal and loss of confidence in others</a:t>
            </a:r>
            <a:endParaRPr lang="en-US" dirty="0"/>
          </a:p>
        </p:txBody>
      </p:sp>
      <p:sp>
        <p:nvSpPr>
          <p:cNvPr id="7" name="TextBox 6">
            <a:extLst>
              <a:ext uri="{FF2B5EF4-FFF2-40B4-BE49-F238E27FC236}">
                <a16:creationId xmlns:a16="http://schemas.microsoft.com/office/drawing/2014/main" id="{D54D8CC6-49FA-11AD-D898-6EDCFD87DD52}"/>
              </a:ext>
            </a:extLst>
          </p:cNvPr>
          <p:cNvSpPr txBox="1"/>
          <p:nvPr/>
        </p:nvSpPr>
        <p:spPr>
          <a:xfrm>
            <a:off x="970844" y="677333"/>
            <a:ext cx="3958135" cy="523220"/>
          </a:xfrm>
          <a:prstGeom prst="rect">
            <a:avLst/>
          </a:prstGeom>
          <a:noFill/>
        </p:spPr>
        <p:txBody>
          <a:bodyPr wrap="none" rtlCol="0">
            <a:spAutoFit/>
          </a:bodyPr>
          <a:lstStyle/>
          <a:p>
            <a:r>
              <a:rPr lang="en-US" sz="2800" b="1" u="sng" dirty="0">
                <a:solidFill>
                  <a:srgbClr val="C00000"/>
                </a:solidFill>
                <a:latin typeface="+mj-lt"/>
              </a:rPr>
              <a:t>Alzheimer Syndromes</a:t>
            </a:r>
            <a:endParaRPr lang="en-US" sz="2800" b="1" u="sng" dirty="0">
              <a:solidFill>
                <a:srgbClr val="C00000"/>
              </a:solidFill>
            </a:endParaRPr>
          </a:p>
        </p:txBody>
      </p:sp>
      <p:sp>
        <p:nvSpPr>
          <p:cNvPr id="8" name="TextBox 7">
            <a:extLst>
              <a:ext uri="{FF2B5EF4-FFF2-40B4-BE49-F238E27FC236}">
                <a16:creationId xmlns:a16="http://schemas.microsoft.com/office/drawing/2014/main" id="{77BC1F79-80C8-B404-2731-A62DBB3A0C4F}"/>
              </a:ext>
            </a:extLst>
          </p:cNvPr>
          <p:cNvSpPr txBox="1"/>
          <p:nvPr/>
        </p:nvSpPr>
        <p:spPr>
          <a:xfrm>
            <a:off x="8063090" y="2701220"/>
            <a:ext cx="4278489" cy="2431115"/>
          </a:xfrm>
          <a:prstGeom prst="rect">
            <a:avLst/>
          </a:prstGeom>
          <a:noFill/>
        </p:spPr>
        <p:txBody>
          <a:bodyPr wrap="square" rtlCol="0" anchor="ctr" anchorCtr="0">
            <a:spAutoFit/>
          </a:bodyPr>
          <a:lstStyle/>
          <a:p>
            <a:r>
              <a:rPr lang="en-US" sz="2000" b="0" i="0" dirty="0">
                <a:effectLst/>
                <a:latin typeface="+mj-lt"/>
              </a:rPr>
              <a:t>when the disease reaches advanced stages </a:t>
            </a:r>
          </a:p>
          <a:p>
            <a:pPr marL="342900" indent="-342900">
              <a:lnSpc>
                <a:spcPct val="150000"/>
              </a:lnSpc>
              <a:buClr>
                <a:srgbClr val="C00000"/>
              </a:buClr>
              <a:buFont typeface="Wingdings" panose="05000000000000000000" pitchFamily="2" charset="2"/>
              <a:buChar char="§"/>
            </a:pPr>
            <a:r>
              <a:rPr lang="en-US" sz="2000" dirty="0">
                <a:latin typeface="+mj-lt"/>
              </a:rPr>
              <a:t>un</a:t>
            </a:r>
            <a:r>
              <a:rPr lang="en-US" sz="2000" b="0" i="0" dirty="0">
                <a:effectLst/>
                <a:latin typeface="+mj-lt"/>
              </a:rPr>
              <a:t>control in </a:t>
            </a:r>
            <a:r>
              <a:rPr lang="en-US" sz="1900" b="0" i="0" dirty="0">
                <a:effectLst/>
                <a:latin typeface="+mj-lt"/>
              </a:rPr>
              <a:t>swallowing </a:t>
            </a:r>
          </a:p>
          <a:p>
            <a:pPr marL="342900" indent="-342900">
              <a:lnSpc>
                <a:spcPct val="150000"/>
              </a:lnSpc>
              <a:buClr>
                <a:srgbClr val="C00000"/>
              </a:buClr>
              <a:buFont typeface="Wingdings" panose="05000000000000000000" pitchFamily="2" charset="2"/>
              <a:buChar char="§"/>
            </a:pPr>
            <a:r>
              <a:rPr lang="en-US" sz="1900" b="0" i="0" dirty="0">
                <a:effectLst/>
                <a:latin typeface="+mj-lt"/>
              </a:rPr>
              <a:t>uncontrol of bowel </a:t>
            </a:r>
          </a:p>
          <a:p>
            <a:pPr marL="342900" indent="-342900">
              <a:lnSpc>
                <a:spcPct val="150000"/>
              </a:lnSpc>
              <a:buClr>
                <a:srgbClr val="C00000"/>
              </a:buClr>
              <a:buFont typeface="Wingdings" panose="05000000000000000000" pitchFamily="2" charset="2"/>
              <a:buChar char="§"/>
            </a:pPr>
            <a:r>
              <a:rPr lang="en-US" sz="1900" b="0" i="0" dirty="0">
                <a:effectLst/>
                <a:latin typeface="+mj-lt"/>
              </a:rPr>
              <a:t>Fainting</a:t>
            </a:r>
          </a:p>
          <a:p>
            <a:pPr marL="342900" indent="-342900">
              <a:lnSpc>
                <a:spcPct val="150000"/>
              </a:lnSpc>
              <a:buClr>
                <a:srgbClr val="C00000"/>
              </a:buClr>
              <a:buFont typeface="Wingdings" panose="05000000000000000000" pitchFamily="2" charset="2"/>
              <a:buChar char="§"/>
            </a:pPr>
            <a:r>
              <a:rPr lang="en-US" sz="1900" b="0" i="0" dirty="0">
                <a:effectLst/>
                <a:latin typeface="+mj-lt"/>
              </a:rPr>
              <a:t>bed sores</a:t>
            </a:r>
          </a:p>
        </p:txBody>
      </p:sp>
    </p:spTree>
    <p:extLst>
      <p:ext uri="{BB962C8B-B14F-4D97-AF65-F5344CB8AC3E}">
        <p14:creationId xmlns:p14="http://schemas.microsoft.com/office/powerpoint/2010/main" val="98765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B35825-F8F2-524E-52AA-51B609DCBF18}"/>
              </a:ext>
            </a:extLst>
          </p:cNvPr>
          <p:cNvSpPr txBox="1"/>
          <p:nvPr/>
        </p:nvSpPr>
        <p:spPr>
          <a:xfrm>
            <a:off x="383821" y="327378"/>
            <a:ext cx="8080867" cy="461665"/>
          </a:xfrm>
          <a:prstGeom prst="rect">
            <a:avLst/>
          </a:prstGeom>
          <a:noFill/>
        </p:spPr>
        <p:txBody>
          <a:bodyPr wrap="none" rtlCol="0">
            <a:spAutoFit/>
          </a:bodyPr>
          <a:lstStyle/>
          <a:p>
            <a:r>
              <a:rPr lang="en-US" sz="2400" b="1" i="0" dirty="0">
                <a:solidFill>
                  <a:srgbClr val="C00000"/>
                </a:solidFill>
                <a:effectLst/>
                <a:latin typeface="+mj-lt"/>
              </a:rPr>
              <a:t>The role of machine learning in diagnosing Alzheimer </a:t>
            </a:r>
            <a:endParaRPr lang="en-US" sz="2400" b="1" dirty="0">
              <a:solidFill>
                <a:srgbClr val="C00000"/>
              </a:solidFill>
            </a:endParaRPr>
          </a:p>
        </p:txBody>
      </p:sp>
      <p:pic>
        <p:nvPicPr>
          <p:cNvPr id="10" name="Picture 9">
            <a:extLst>
              <a:ext uri="{FF2B5EF4-FFF2-40B4-BE49-F238E27FC236}">
                <a16:creationId xmlns:a16="http://schemas.microsoft.com/office/drawing/2014/main" id="{D6C9331B-7C6C-BCAC-323F-3F3041879A18}"/>
              </a:ext>
            </a:extLst>
          </p:cNvPr>
          <p:cNvPicPr>
            <a:picLocks noChangeAspect="1"/>
          </p:cNvPicPr>
          <p:nvPr/>
        </p:nvPicPr>
        <p:blipFill rotWithShape="1">
          <a:blip r:embed="rId2"/>
          <a:srcRect l="61287" t="30171" r="4801" b="30405"/>
          <a:stretch/>
        </p:blipFill>
        <p:spPr>
          <a:xfrm>
            <a:off x="465000" y="1571937"/>
            <a:ext cx="4093342" cy="2785574"/>
          </a:xfrm>
          <a:prstGeom prst="rect">
            <a:avLst/>
          </a:prstGeom>
        </p:spPr>
      </p:pic>
      <p:pic>
        <p:nvPicPr>
          <p:cNvPr id="12" name="Picture 11">
            <a:extLst>
              <a:ext uri="{FF2B5EF4-FFF2-40B4-BE49-F238E27FC236}">
                <a16:creationId xmlns:a16="http://schemas.microsoft.com/office/drawing/2014/main" id="{EF9A0A7A-F1EB-1A04-4BDF-21D0DD83B5F3}"/>
              </a:ext>
            </a:extLst>
          </p:cNvPr>
          <p:cNvPicPr>
            <a:picLocks noChangeAspect="1"/>
          </p:cNvPicPr>
          <p:nvPr/>
        </p:nvPicPr>
        <p:blipFill>
          <a:blip r:embed="rId3"/>
          <a:stretch>
            <a:fillRect/>
          </a:stretch>
        </p:blipFill>
        <p:spPr>
          <a:xfrm>
            <a:off x="5335341" y="1571937"/>
            <a:ext cx="6409933" cy="3067795"/>
          </a:xfrm>
          <a:prstGeom prst="rect">
            <a:avLst/>
          </a:prstGeom>
        </p:spPr>
      </p:pic>
      <p:sp>
        <p:nvSpPr>
          <p:cNvPr id="13" name="TextBox 12">
            <a:extLst>
              <a:ext uri="{FF2B5EF4-FFF2-40B4-BE49-F238E27FC236}">
                <a16:creationId xmlns:a16="http://schemas.microsoft.com/office/drawing/2014/main" id="{E77F582C-F026-5950-8EE2-82D58BAE1100}"/>
              </a:ext>
            </a:extLst>
          </p:cNvPr>
          <p:cNvSpPr txBox="1"/>
          <p:nvPr/>
        </p:nvSpPr>
        <p:spPr>
          <a:xfrm>
            <a:off x="711200" y="4962897"/>
            <a:ext cx="3409245" cy="646331"/>
          </a:xfrm>
          <a:prstGeom prst="rect">
            <a:avLst/>
          </a:prstGeom>
          <a:noFill/>
        </p:spPr>
        <p:txBody>
          <a:bodyPr wrap="square" rtlCol="0">
            <a:spAutoFit/>
          </a:bodyPr>
          <a:lstStyle/>
          <a:p>
            <a:r>
              <a:rPr lang="en-US" dirty="0">
                <a:latin typeface="+mj-lt"/>
              </a:rPr>
              <a:t>B</a:t>
            </a:r>
            <a:r>
              <a:rPr lang="en-US" b="0" i="0" dirty="0">
                <a:effectLst/>
                <a:latin typeface="+mj-lt"/>
              </a:rPr>
              <a:t>lood tests to check Thyroid function and vitamins</a:t>
            </a:r>
            <a:endParaRPr lang="en-US" dirty="0"/>
          </a:p>
        </p:txBody>
      </p:sp>
      <p:sp>
        <p:nvSpPr>
          <p:cNvPr id="14" name="TextBox 13">
            <a:extLst>
              <a:ext uri="{FF2B5EF4-FFF2-40B4-BE49-F238E27FC236}">
                <a16:creationId xmlns:a16="http://schemas.microsoft.com/office/drawing/2014/main" id="{2FD6E238-7C68-0991-5BB1-D57ED9E2FD68}"/>
              </a:ext>
            </a:extLst>
          </p:cNvPr>
          <p:cNvSpPr txBox="1"/>
          <p:nvPr/>
        </p:nvSpPr>
        <p:spPr>
          <a:xfrm>
            <a:off x="5202375" y="4776296"/>
            <a:ext cx="6675867" cy="1754326"/>
          </a:xfrm>
          <a:prstGeom prst="rect">
            <a:avLst/>
          </a:prstGeom>
          <a:noFill/>
        </p:spPr>
        <p:txBody>
          <a:bodyPr wrap="none" rtlCol="0">
            <a:spAutoFit/>
          </a:bodyPr>
          <a:lstStyle/>
          <a:p>
            <a:pPr marL="285750" indent="-285750">
              <a:buFont typeface="Wingdings" panose="05000000000000000000" pitchFamily="2" charset="2"/>
              <a:buChar char="q"/>
            </a:pPr>
            <a:r>
              <a:rPr lang="en-US" b="0" i="0" dirty="0">
                <a:effectLst/>
                <a:latin typeface="+mj-lt"/>
              </a:rPr>
              <a:t>MRI to determine the size of the brain contraction </a:t>
            </a:r>
          </a:p>
          <a:p>
            <a:endParaRPr lang="en-US" b="0" i="0" dirty="0">
              <a:effectLst/>
              <a:latin typeface="+mj-lt"/>
            </a:endParaRPr>
          </a:p>
          <a:p>
            <a:pPr marL="285750" indent="-285750">
              <a:buFont typeface="Wingdings" panose="05000000000000000000" pitchFamily="2" charset="2"/>
              <a:buChar char="q"/>
            </a:pPr>
            <a:endParaRPr lang="en-US" dirty="0">
              <a:latin typeface="+mj-lt"/>
            </a:endParaRPr>
          </a:p>
          <a:p>
            <a:pPr marL="285750" indent="-285750">
              <a:buFont typeface="Wingdings" panose="05000000000000000000" pitchFamily="2" charset="2"/>
              <a:buChar char="q"/>
            </a:pPr>
            <a:r>
              <a:rPr lang="en-US" b="0" i="0" dirty="0">
                <a:effectLst/>
                <a:latin typeface="+mj-lt"/>
              </a:rPr>
              <a:t>CT X-ray to exclude tumors , brain strokes and head injuries </a:t>
            </a:r>
          </a:p>
          <a:p>
            <a:pPr marL="0" indent="0">
              <a:buNone/>
            </a:pPr>
            <a:endParaRPr lang="en-US" dirty="0">
              <a:latin typeface="+mj-lt"/>
            </a:endParaRPr>
          </a:p>
          <a:p>
            <a:endParaRPr lang="en-US" dirty="0"/>
          </a:p>
        </p:txBody>
      </p:sp>
    </p:spTree>
    <p:extLst>
      <p:ext uri="{BB962C8B-B14F-4D97-AF65-F5344CB8AC3E}">
        <p14:creationId xmlns:p14="http://schemas.microsoft.com/office/powerpoint/2010/main" val="144846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1310</TotalTime>
  <Words>1715</Words>
  <Application>Microsoft Office PowerPoint</Application>
  <PresentationFormat>Widescreen</PresentationFormat>
  <Paragraphs>168</Paragraphs>
  <Slides>44</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-apple-system</vt:lpstr>
      <vt:lpstr>Arial</vt:lpstr>
      <vt:lpstr>Arial Black</vt:lpstr>
      <vt:lpstr>Assistant</vt:lpstr>
      <vt:lpstr>Calibri</vt:lpstr>
      <vt:lpstr>Courier New</vt:lpstr>
      <vt:lpstr>Helvetica Neue</vt:lpstr>
      <vt:lpstr>inter-bold</vt:lpstr>
      <vt:lpstr>MinionPro-Regular2</vt:lpstr>
      <vt:lpstr>Roboto</vt:lpstr>
      <vt:lpstr>Source Sans Pro</vt:lpstr>
      <vt:lpstr>SourceSansPro</vt:lpstr>
      <vt:lpstr>urw-din</vt:lpstr>
      <vt:lpstr>Verdana</vt:lpstr>
      <vt:lpstr>Wingdings</vt:lpstr>
      <vt:lpstr>Diamond Grid 16x9</vt:lpstr>
      <vt:lpstr>Alzheimer Disease Prediction</vt:lpstr>
      <vt:lpstr>PowerPoint Presentation</vt:lpstr>
      <vt:lpstr>PowerPoint Presentation</vt:lpstr>
      <vt:lpstr>Introduction</vt:lpstr>
      <vt:lpstr>PowerPoint Presentation</vt:lpstr>
      <vt:lpstr>Problem Statement</vt:lpstr>
      <vt:lpstr>PowerPoint Presentation</vt:lpstr>
      <vt:lpstr>PowerPoint Presentation</vt:lpstr>
      <vt:lpstr>PowerPoint Presentation</vt:lpstr>
      <vt:lpstr>Related work</vt:lpstr>
      <vt:lpstr>Early stage Alzheimer’s diseases prediction using machine learning models                                                                              AT vit university 2022 </vt:lpstr>
      <vt:lpstr>PowerPoint Presentation</vt:lpstr>
      <vt:lpstr>  Machine Learning Framework for the Prediction of Alzheimer’s Disease Using Gene Expression Data Based on Efficient Gene Selection </vt:lpstr>
      <vt:lpstr>A Comparative Analysis of Machine Learning Algorithms to Predict Alzheimer’s Disease</vt:lpstr>
      <vt:lpstr>PowerPoint Presentation</vt:lpstr>
      <vt:lpstr>Proposed Model</vt:lpstr>
      <vt:lpstr>Machine Learning Proposed Model</vt:lpstr>
      <vt:lpstr>Data Set</vt:lpstr>
      <vt:lpstr>The Open Access Series Of Imaging Studies(OASIS)</vt:lpstr>
      <vt:lpstr>PowerPoint Presentation</vt:lpstr>
      <vt:lpstr>Data Pre-Processing</vt:lpstr>
      <vt:lpstr>PowerPoint Presentation</vt:lpstr>
      <vt:lpstr>PowerPoint Presentation</vt:lpstr>
      <vt:lpstr>Drop unnecessary columns</vt:lpstr>
      <vt:lpstr>Correlation matrix</vt:lpstr>
      <vt:lpstr>Data Splitting</vt:lpstr>
      <vt:lpstr>Data Visualization</vt:lpstr>
      <vt:lpstr>Histogram to visualize Data</vt:lpstr>
      <vt:lpstr>Methods</vt:lpstr>
      <vt:lpstr>Logistic Regression Model </vt:lpstr>
      <vt:lpstr>SVM Model  </vt:lpstr>
      <vt:lpstr>Decision Tree Model </vt:lpstr>
      <vt:lpstr>Random Forest Model</vt:lpstr>
      <vt:lpstr>Bar chart of Classifiers </vt:lpstr>
      <vt:lpstr>Cross-Validation</vt:lpstr>
      <vt:lpstr>What is Cross-Validation ?</vt:lpstr>
      <vt:lpstr>K-Fold Cross-Validation</vt:lpstr>
      <vt:lpstr>Cross Validation for each model</vt:lpstr>
      <vt:lpstr>Keras Neural Network</vt:lpstr>
      <vt:lpstr> Keras Proposed Model </vt:lpstr>
      <vt:lpstr>What is neural Network?</vt:lpstr>
      <vt:lpstr>What is keras And how to build?</vt:lpstr>
      <vt:lpstr>Sequential Model</vt:lpstr>
      <vt:lpstr>Functional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Alzheimer Disease Prediction</dc:title>
  <dc:creator>Asmaa Abdelfattah</dc:creator>
  <cp:lastModifiedBy>هيام طارق فتحى محمد على</cp:lastModifiedBy>
  <cp:revision>57</cp:revision>
  <dcterms:created xsi:type="dcterms:W3CDTF">2022-04-26T14:00:25Z</dcterms:created>
  <dcterms:modified xsi:type="dcterms:W3CDTF">2022-06-27T04:20:39Z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